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8"/>
  </p:notesMasterIdLst>
  <p:handoutMasterIdLst>
    <p:handoutMasterId r:id="rId39"/>
  </p:handoutMasterIdLst>
  <p:sldIdLst>
    <p:sldId id="264" r:id="rId5"/>
    <p:sldId id="295" r:id="rId6"/>
    <p:sldId id="296" r:id="rId7"/>
    <p:sldId id="293" r:id="rId8"/>
    <p:sldId id="298" r:id="rId9"/>
    <p:sldId id="297" r:id="rId10"/>
    <p:sldId id="285" r:id="rId11"/>
    <p:sldId id="292" r:id="rId12"/>
    <p:sldId id="270" r:id="rId13"/>
    <p:sldId id="299" r:id="rId14"/>
    <p:sldId id="300" r:id="rId15"/>
    <p:sldId id="290" r:id="rId16"/>
    <p:sldId id="286" r:id="rId17"/>
    <p:sldId id="280" r:id="rId18"/>
    <p:sldId id="287" r:id="rId19"/>
    <p:sldId id="282" r:id="rId20"/>
    <p:sldId id="268" r:id="rId21"/>
    <p:sldId id="301" r:id="rId22"/>
    <p:sldId id="305" r:id="rId23"/>
    <p:sldId id="302" r:id="rId24"/>
    <p:sldId id="303" r:id="rId25"/>
    <p:sldId id="304" r:id="rId26"/>
    <p:sldId id="283" r:id="rId27"/>
    <p:sldId id="281" r:id="rId28"/>
    <p:sldId id="284" r:id="rId29"/>
    <p:sldId id="306" r:id="rId30"/>
    <p:sldId id="307" r:id="rId31"/>
    <p:sldId id="308" r:id="rId32"/>
    <p:sldId id="309" r:id="rId33"/>
    <p:sldId id="310" r:id="rId34"/>
    <p:sldId id="291" r:id="rId35"/>
    <p:sldId id="294" r:id="rId36"/>
    <p:sldId id="266" r:id="rId37"/>
  </p:sldIdLst>
  <p:sldSz cx="12188825" cy="6858000"/>
  <p:notesSz cx="6858000" cy="9144000"/>
  <p:defaultTextStyle>
    <a:defPPr rtl="0">
      <a:defRPr lang="es-e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9" pos="3839" userDrawn="1">
          <p15:clr>
            <a:srgbClr val="A4A3A4"/>
          </p15:clr>
        </p15:guide>
        <p15:guide id="10"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F4FA"/>
    <a:srgbClr val="E0EBF3"/>
    <a:srgbClr val="EDF4F9"/>
    <a:srgbClr val="FF6600"/>
    <a:srgbClr val="BED8E8"/>
    <a:srgbClr val="E7F0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Estilo claro 2 - Acento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505E3EF-67EA-436B-97B2-0124C06EBD24}" styleName="Estilo medio 4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FECB4D8-DB02-4DC6-A0A2-4F2EBAE1DC90}" styleName="Estilo medio 1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howGuides="1">
      <p:cViewPr varScale="1">
        <p:scale>
          <a:sx n="68" d="100"/>
          <a:sy n="68" d="100"/>
        </p:scale>
        <p:origin x="738" y="60"/>
      </p:cViewPr>
      <p:guideLst>
        <p:guide pos="3839"/>
        <p:guide orient="horz" pos="2160"/>
      </p:guideLst>
    </p:cSldViewPr>
  </p:slideViewPr>
  <p:notesTextViewPr>
    <p:cViewPr>
      <p:scale>
        <a:sx n="1" d="1"/>
        <a:sy n="1" d="1"/>
      </p:scale>
      <p:origin x="0" y="0"/>
    </p:cViewPr>
  </p:notesTextViewPr>
  <p:sorterViewPr>
    <p:cViewPr>
      <p:scale>
        <a:sx n="100" d="100"/>
        <a:sy n="100" d="100"/>
      </p:scale>
      <p:origin x="0" y="-1110"/>
    </p:cViewPr>
  </p:sorterViewPr>
  <p:notesViewPr>
    <p:cSldViewPr>
      <p:cViewPr>
        <p:scale>
          <a:sx n="75" d="100"/>
          <a:sy n="75" d="100"/>
        </p:scale>
        <p:origin x="3342" y="79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lang="es-ES" dirty="0">
              <a:solidFill>
                <a:schemeClr val="tx2"/>
              </a:solidFill>
            </a:endParaRPr>
          </a:p>
        </p:txBody>
      </p:sp>
      <p:sp>
        <p:nvSpPr>
          <p:cNvPr id="3" name="Marcador de posición de fech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l" rtl="0">
              <a:defRPr sz="1200"/>
            </a:lvl1pPr>
          </a:lstStyle>
          <a:p>
            <a:pPr algn="r" rtl="0"/>
            <a:fld id="{5DD6FA3E-F0AA-4174-B4A2-E5A74C55C518}" type="datetime1">
              <a:rPr lang="es-ES" smtClean="0">
                <a:solidFill>
                  <a:schemeClr val="tx2"/>
                </a:solidFill>
              </a:rPr>
              <a:pPr algn="r" rtl="0"/>
              <a:t>23/04/2024</a:t>
            </a:fld>
            <a:endParaRPr lang="es-ES" dirty="0">
              <a:solidFill>
                <a:schemeClr val="tx2"/>
              </a:solidFill>
            </a:endParaRPr>
          </a:p>
        </p:txBody>
      </p:sp>
      <p:sp>
        <p:nvSpPr>
          <p:cNvPr id="4" name="Marcador de posición de pie de pá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lang="es-ES" dirty="0">
              <a:solidFill>
                <a:schemeClr val="tx2"/>
              </a:solidFill>
            </a:endParaRPr>
          </a:p>
        </p:txBody>
      </p:sp>
      <p:sp>
        <p:nvSpPr>
          <p:cNvPr id="5" name="Marcador de posición de número de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l" rtl="0">
              <a:defRPr sz="1200"/>
            </a:lvl1pPr>
          </a:lstStyle>
          <a:p>
            <a:pPr algn="r" rtl="0"/>
            <a:fld id="{CFD77566-CD65-4859-9FA1-43956DC85B8C}" type="slidenum">
              <a:rPr lang="es-ES">
                <a:solidFill>
                  <a:schemeClr val="tx2"/>
                </a:solidFill>
              </a:rPr>
              <a:pPr algn="r" rtl="0"/>
              <a:t>‹Nº›</a:t>
            </a:fld>
            <a:endParaRPr lang="es-ES" dirty="0">
              <a:solidFill>
                <a:schemeClr val="tx2"/>
              </a:solidFill>
            </a:endParaRPr>
          </a:p>
        </p:txBody>
      </p:sp>
    </p:spTree>
    <p:extLst>
      <p:ext uri="{BB962C8B-B14F-4D97-AF65-F5344CB8AC3E}">
        <p14:creationId xmlns:p14="http://schemas.microsoft.com/office/powerpoint/2010/main" val="2708798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solidFill>
                  <a:schemeClr val="tx2"/>
                </a:solidFill>
              </a:defRPr>
            </a:lvl1pPr>
          </a:lstStyle>
          <a:p>
            <a:pPr rtl="0"/>
            <a:endParaRPr lang="es-ES" noProof="0" dirty="0"/>
          </a:p>
        </p:txBody>
      </p:sp>
      <p:sp>
        <p:nvSpPr>
          <p:cNvPr id="3" name="Marcador de posición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solidFill>
                  <a:schemeClr val="tx2"/>
                </a:solidFill>
              </a:defRPr>
            </a:lvl1pPr>
          </a:lstStyle>
          <a:p>
            <a:fld id="{E142CE8E-1509-4367-B318-56C7A1E910B6}" type="datetime1">
              <a:rPr lang="es-ES" smtClean="0"/>
              <a:pPr/>
              <a:t>23/04/2024</a:t>
            </a:fld>
            <a:endParaRPr lang="es-ES" dirty="0"/>
          </a:p>
        </p:txBody>
      </p:sp>
      <p:sp>
        <p:nvSpPr>
          <p:cNvPr id="4" name="Marcador de posición de imagen d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posición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solidFill>
                  <a:schemeClr val="tx2"/>
                </a:solidFill>
              </a:defRPr>
            </a:lvl1pPr>
          </a:lstStyle>
          <a:p>
            <a:pPr rtl="0"/>
            <a:endParaRPr lang="es-ES" noProof="0" dirty="0"/>
          </a:p>
        </p:txBody>
      </p:sp>
      <p:sp>
        <p:nvSpPr>
          <p:cNvPr id="7" name="Marcador de posición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rtl="0">
              <a:defRPr sz="1200">
                <a:solidFill>
                  <a:schemeClr val="tx2"/>
                </a:solidFill>
              </a:defRPr>
            </a:lvl1pPr>
          </a:lstStyle>
          <a:p>
            <a:fld id="{B8796F01-7154-41E0-B48B-A6921757531A}" type="slidenum">
              <a:rPr lang="es-ES" smtClean="0"/>
              <a:pPr/>
              <a:t>‹Nº›</a:t>
            </a:fld>
            <a:endParaRPr lang="es-ES" dirty="0"/>
          </a:p>
        </p:txBody>
      </p:sp>
    </p:spTree>
    <p:extLst>
      <p:ext uri="{BB962C8B-B14F-4D97-AF65-F5344CB8AC3E}">
        <p14:creationId xmlns:p14="http://schemas.microsoft.com/office/powerpoint/2010/main" val="44077566"/>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2"/>
        </a:solidFill>
        <a:latin typeface="+mn-lt"/>
        <a:ea typeface="+mn-ea"/>
        <a:cs typeface="+mn-cs"/>
      </a:defRPr>
    </a:lvl1pPr>
    <a:lvl2pPr marL="609493" algn="l" defTabSz="1218987" rtl="0" eaLnBrk="1" latinLnBrk="0" hangingPunct="1">
      <a:defRPr sz="1600" kern="1200">
        <a:solidFill>
          <a:schemeClr val="tx2"/>
        </a:solidFill>
        <a:latin typeface="+mn-lt"/>
        <a:ea typeface="+mn-ea"/>
        <a:cs typeface="+mn-cs"/>
      </a:defRPr>
    </a:lvl2pPr>
    <a:lvl3pPr marL="1218987" algn="l" defTabSz="1218987" rtl="0" eaLnBrk="1" latinLnBrk="0" hangingPunct="1">
      <a:defRPr sz="1600" kern="1200">
        <a:solidFill>
          <a:schemeClr val="tx2"/>
        </a:solidFill>
        <a:latin typeface="+mn-lt"/>
        <a:ea typeface="+mn-ea"/>
        <a:cs typeface="+mn-cs"/>
      </a:defRPr>
    </a:lvl3pPr>
    <a:lvl4pPr marL="1828480" algn="l" defTabSz="1218987" rtl="0" eaLnBrk="1" latinLnBrk="0" hangingPunct="1">
      <a:defRPr sz="1600" kern="1200">
        <a:solidFill>
          <a:schemeClr val="tx2"/>
        </a:solidFill>
        <a:latin typeface="+mn-lt"/>
        <a:ea typeface="+mn-ea"/>
        <a:cs typeface="+mn-cs"/>
      </a:defRPr>
    </a:lvl4pPr>
    <a:lvl5pPr marL="2437973" algn="l" defTabSz="1218987" rtl="0" eaLnBrk="1" latinLnBrk="0" hangingPunct="1">
      <a:defRPr sz="1600" kern="1200">
        <a:solidFill>
          <a:schemeClr val="tx2"/>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4672383" y="1498601"/>
            <a:ext cx="7008574" cy="3298825"/>
          </a:xfrm>
        </p:spPr>
        <p:txBody>
          <a:bodyPr rtlCol="0">
            <a:normAutofit/>
          </a:bodyPr>
          <a:lstStyle>
            <a:lvl1pPr algn="l" rtl="0">
              <a:lnSpc>
                <a:spcPct val="90000"/>
              </a:lnSpc>
              <a:defRPr sz="5400" cap="none" baseline="0"/>
            </a:lvl1pPr>
          </a:lstStyle>
          <a:p>
            <a:pPr rtl="0"/>
            <a:r>
              <a:rPr lang="es-ES" noProof="0"/>
              <a:t>Haga clic para modificar el estilo de título del patrón</a:t>
            </a:r>
            <a:endParaRPr lang="es-ES" noProof="0" dirty="0"/>
          </a:p>
        </p:txBody>
      </p:sp>
      <p:sp>
        <p:nvSpPr>
          <p:cNvPr id="3" name="Subtítulo 2"/>
          <p:cNvSpPr>
            <a:spLocks noGrp="1"/>
          </p:cNvSpPr>
          <p:nvPr>
            <p:ph type="subTitle" idx="1"/>
          </p:nvPr>
        </p:nvSpPr>
        <p:spPr>
          <a:xfrm>
            <a:off x="4672383" y="4927600"/>
            <a:ext cx="7008574" cy="1244600"/>
          </a:xfrm>
        </p:spPr>
        <p:txBody>
          <a:bodyPr rtlCol="0">
            <a:normAutofit/>
          </a:bodyPr>
          <a:lstStyle>
            <a:lvl1pPr marL="0" indent="0" algn="l" rtl="0">
              <a:spcBef>
                <a:spcPts val="0"/>
              </a:spcBef>
              <a:buNone/>
              <a:defRPr sz="2800" b="0">
                <a:solidFill>
                  <a:schemeClr val="tx1"/>
                </a:solidFill>
              </a:defRPr>
            </a:lvl1pPr>
            <a:lvl2pPr marL="609493" indent="0" algn="ctr" rtl="0">
              <a:buNone/>
              <a:defRPr>
                <a:solidFill>
                  <a:schemeClr val="tx1">
                    <a:tint val="75000"/>
                  </a:schemeClr>
                </a:solidFill>
              </a:defRPr>
            </a:lvl2pPr>
            <a:lvl3pPr marL="1218987" indent="0" algn="ctr" rtl="0">
              <a:buNone/>
              <a:defRPr>
                <a:solidFill>
                  <a:schemeClr val="tx1">
                    <a:tint val="75000"/>
                  </a:schemeClr>
                </a:solidFill>
              </a:defRPr>
            </a:lvl3pPr>
            <a:lvl4pPr marL="1828480" indent="0" algn="ctr" rtl="0">
              <a:buNone/>
              <a:defRPr>
                <a:solidFill>
                  <a:schemeClr val="tx1">
                    <a:tint val="75000"/>
                  </a:schemeClr>
                </a:solidFill>
              </a:defRPr>
            </a:lvl4pPr>
            <a:lvl5pPr marL="2437973" indent="0" algn="ctr" rtl="0">
              <a:buNone/>
              <a:defRPr>
                <a:solidFill>
                  <a:schemeClr val="tx1">
                    <a:tint val="75000"/>
                  </a:schemeClr>
                </a:solidFill>
              </a:defRPr>
            </a:lvl5pPr>
            <a:lvl6pPr marL="3047467" indent="0" algn="ctr" rtl="0">
              <a:buNone/>
              <a:defRPr>
                <a:solidFill>
                  <a:schemeClr val="tx1">
                    <a:tint val="75000"/>
                  </a:schemeClr>
                </a:solidFill>
              </a:defRPr>
            </a:lvl6pPr>
            <a:lvl7pPr marL="3656960" indent="0" algn="ctr" rtl="0">
              <a:buNone/>
              <a:defRPr>
                <a:solidFill>
                  <a:schemeClr val="tx1">
                    <a:tint val="75000"/>
                  </a:schemeClr>
                </a:solidFill>
              </a:defRPr>
            </a:lvl7pPr>
            <a:lvl8pPr marL="4266453" indent="0" algn="ctr" rtl="0">
              <a:buNone/>
              <a:defRPr>
                <a:solidFill>
                  <a:schemeClr val="tx1">
                    <a:tint val="75000"/>
                  </a:schemeClr>
                </a:solidFill>
              </a:defRPr>
            </a:lvl8pPr>
            <a:lvl9pPr marL="4875947" indent="0" algn="ctr" rtl="0">
              <a:buNone/>
              <a:defRPr>
                <a:solidFill>
                  <a:schemeClr val="tx1">
                    <a:tint val="75000"/>
                  </a:schemeClr>
                </a:solidFill>
              </a:defRPr>
            </a:lvl9pPr>
          </a:lstStyle>
          <a:p>
            <a:pPr rtl="0"/>
            <a:r>
              <a:rPr lang="es-ES" noProof="0"/>
              <a:t>Haga clic para modificar el estilo de subtítulo del patrón</a:t>
            </a:r>
            <a:endParaRPr lang="es-ES" noProof="0" dirty="0"/>
          </a:p>
        </p:txBody>
      </p:sp>
    </p:spTree>
    <p:extLst>
      <p:ext uri="{BB962C8B-B14F-4D97-AF65-F5344CB8AC3E}">
        <p14:creationId xmlns:p14="http://schemas.microsoft.com/office/powerpoint/2010/main" val="3222770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texto vertical 2"/>
          <p:cNvSpPr>
            <a:spLocks noGrp="1"/>
          </p:cNvSpPr>
          <p:nvPr>
            <p:ph type="body" orient="vert" idx="1"/>
          </p:nvPr>
        </p:nvSpPr>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p:txBody>
          <a:bodyPr rtlCol="0"/>
          <a:lstStyle>
            <a:lvl1pPr>
              <a:defRPr/>
            </a:lvl1pPr>
          </a:lstStyle>
          <a:p>
            <a:fld id="{2DA6EC49-7015-4469-9A74-004F639B3FDA}" type="datetime1">
              <a:rPr lang="es-ES" smtClean="0"/>
              <a:pPr/>
              <a:t>23/04/2024</a:t>
            </a:fld>
            <a:endParaRPr lang="es-ES"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591C5AD9-787D-40FA-8A4D-16A055B9AF81}" type="slidenum">
              <a:rPr lang="es-ES" noProof="0"/>
              <a:t>‹Nº›</a:t>
            </a:fld>
            <a:endParaRPr lang="es-ES" noProof="0" dirty="0"/>
          </a:p>
        </p:txBody>
      </p:sp>
    </p:spTree>
    <p:extLst>
      <p:ext uri="{BB962C8B-B14F-4D97-AF65-F5344CB8AC3E}">
        <p14:creationId xmlns:p14="http://schemas.microsoft.com/office/powerpoint/2010/main" val="1010434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9852633" y="274638"/>
            <a:ext cx="1422030" cy="5897561"/>
          </a:xfrm>
        </p:spPr>
        <p:txBody>
          <a:bodyPr vert="eaVert" rtlCol="0"/>
          <a:lstStyle/>
          <a:p>
            <a:pPr rtl="0"/>
            <a:r>
              <a:rPr lang="es-ES" noProof="0"/>
              <a:t>Haga clic para modificar el estilo de título del patrón</a:t>
            </a:r>
            <a:endParaRPr lang="es-ES" noProof="0" dirty="0"/>
          </a:p>
        </p:txBody>
      </p:sp>
      <p:sp>
        <p:nvSpPr>
          <p:cNvPr id="3" name="Marcador de posición de texto vertical 2"/>
          <p:cNvSpPr>
            <a:spLocks noGrp="1"/>
          </p:cNvSpPr>
          <p:nvPr>
            <p:ph type="body" orient="vert" idx="1"/>
          </p:nvPr>
        </p:nvSpPr>
        <p:spPr>
          <a:xfrm>
            <a:off x="1117309" y="274638"/>
            <a:ext cx="8532178" cy="5897561"/>
          </a:xfrm>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p:txBody>
          <a:bodyPr rtlCol="0"/>
          <a:lstStyle>
            <a:lvl1pPr>
              <a:defRPr/>
            </a:lvl1pPr>
          </a:lstStyle>
          <a:p>
            <a:fld id="{8F778434-5D58-47CE-9224-ED2BB79A18DD}" type="datetime1">
              <a:rPr lang="es-ES" smtClean="0"/>
              <a:pPr/>
              <a:t>23/04/2024</a:t>
            </a:fld>
            <a:endParaRPr lang="es-ES"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591C5AD9-787D-40FA-8A4D-16A055B9AF81}" type="slidenum">
              <a:rPr lang="es-ES" noProof="0"/>
              <a:t>‹Nº›</a:t>
            </a:fld>
            <a:endParaRPr lang="es-ES" noProof="0" dirty="0"/>
          </a:p>
        </p:txBody>
      </p:sp>
    </p:spTree>
    <p:extLst>
      <p:ext uri="{BB962C8B-B14F-4D97-AF65-F5344CB8AC3E}">
        <p14:creationId xmlns:p14="http://schemas.microsoft.com/office/powerpoint/2010/main" val="365071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contenido 2"/>
          <p:cNvSpPr>
            <a:spLocks noGrp="1"/>
          </p:cNvSpPr>
          <p:nvPr>
            <p:ph idx="1"/>
          </p:nvPr>
        </p:nvSpPr>
        <p:spPr/>
        <p:txBody>
          <a:bodyPr rtlCol="0"/>
          <a:lstStyle>
            <a:lvl5pPr algn="l" rtl="0">
              <a:defRPr/>
            </a:lvl5pPr>
            <a:lvl6pPr algn="l" rtl="0">
              <a:defRPr/>
            </a:lvl6pPr>
            <a:lvl7pPr algn="l" rtl="0">
              <a:defRPr baseline="0"/>
            </a:lvl7pPr>
            <a:lvl8pPr algn="l" rtl="0">
              <a:defRPr baseline="0"/>
            </a:lvl8pPr>
            <a:lvl9pPr algn="l" rtl="0">
              <a:defRPr baseline="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p:txBody>
          <a:bodyPr rtlCol="0"/>
          <a:lstStyle>
            <a:lvl1pPr>
              <a:defRPr/>
            </a:lvl1pPr>
          </a:lstStyle>
          <a:p>
            <a:fld id="{B083ED9F-182D-465B-83F0-8108EBE0391A}" type="datetime1">
              <a:rPr lang="es-ES" smtClean="0"/>
              <a:pPr/>
              <a:t>23/04/2024</a:t>
            </a:fld>
            <a:endParaRPr lang="es-ES"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DA60BA0E-20D0-4E7C-B286-26C960A6788F}" type="slidenum">
              <a:rPr lang="es-ES" noProof="0"/>
              <a:t>‹Nº›</a:t>
            </a:fld>
            <a:endParaRPr lang="es-ES" noProof="0" dirty="0"/>
          </a:p>
        </p:txBody>
      </p:sp>
    </p:spTree>
    <p:extLst>
      <p:ext uri="{BB962C8B-B14F-4D97-AF65-F5344CB8AC3E}">
        <p14:creationId xmlns:p14="http://schemas.microsoft.com/office/powerpoint/2010/main" val="1563524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12589" y="4445000"/>
            <a:ext cx="7008574" cy="1930400"/>
          </a:xfrm>
        </p:spPr>
        <p:txBody>
          <a:bodyPr rtlCol="0" anchor="t">
            <a:normAutofit/>
          </a:bodyPr>
          <a:lstStyle>
            <a:lvl1pPr algn="l" rtl="0">
              <a:defRPr sz="5400" b="0" cap="none" baseline="0"/>
            </a:lvl1pPr>
          </a:lstStyle>
          <a:p>
            <a:pPr rtl="0"/>
            <a:r>
              <a:rPr lang="es-ES" noProof="0"/>
              <a:t>Haga clic para modificar el estilo de título del patrón</a:t>
            </a:r>
            <a:endParaRPr lang="es-ES" noProof="0" dirty="0"/>
          </a:p>
        </p:txBody>
      </p:sp>
      <p:sp>
        <p:nvSpPr>
          <p:cNvPr id="3" name="Marcador de posición de texto 2"/>
          <p:cNvSpPr>
            <a:spLocks noGrp="1"/>
          </p:cNvSpPr>
          <p:nvPr>
            <p:ph type="body" idx="1"/>
          </p:nvPr>
        </p:nvSpPr>
        <p:spPr>
          <a:xfrm>
            <a:off x="812589" y="3124200"/>
            <a:ext cx="7008574" cy="1296987"/>
          </a:xfrm>
        </p:spPr>
        <p:txBody>
          <a:bodyPr rtlCol="0" anchor="b">
            <a:normAutofit/>
          </a:bodyPr>
          <a:lstStyle>
            <a:lvl1pPr marL="0" indent="0" algn="l" rtl="0">
              <a:spcBef>
                <a:spcPts val="0"/>
              </a:spcBef>
              <a:buNone/>
              <a:defRPr sz="2800">
                <a:solidFill>
                  <a:schemeClr val="tx1"/>
                </a:solidFill>
              </a:defRPr>
            </a:lvl1pPr>
            <a:lvl2pPr marL="609493" indent="0" algn="l" rtl="0">
              <a:buNone/>
              <a:defRPr sz="2400">
                <a:solidFill>
                  <a:schemeClr val="tx1">
                    <a:tint val="75000"/>
                  </a:schemeClr>
                </a:solidFill>
              </a:defRPr>
            </a:lvl2pPr>
            <a:lvl3pPr marL="1218987" indent="0" algn="l" rtl="0">
              <a:buNone/>
              <a:defRPr sz="2100">
                <a:solidFill>
                  <a:schemeClr val="tx1">
                    <a:tint val="75000"/>
                  </a:schemeClr>
                </a:solidFill>
              </a:defRPr>
            </a:lvl3pPr>
            <a:lvl4pPr marL="1828480" indent="0" algn="l" rtl="0">
              <a:buNone/>
              <a:defRPr sz="1900">
                <a:solidFill>
                  <a:schemeClr val="tx1">
                    <a:tint val="75000"/>
                  </a:schemeClr>
                </a:solidFill>
              </a:defRPr>
            </a:lvl4pPr>
            <a:lvl5pPr marL="2437973" indent="0" algn="l" rtl="0">
              <a:buNone/>
              <a:defRPr sz="1900">
                <a:solidFill>
                  <a:schemeClr val="tx1">
                    <a:tint val="75000"/>
                  </a:schemeClr>
                </a:solidFill>
              </a:defRPr>
            </a:lvl5pPr>
            <a:lvl6pPr marL="3047467" indent="0" algn="l" rtl="0">
              <a:buNone/>
              <a:defRPr sz="1900">
                <a:solidFill>
                  <a:schemeClr val="tx1">
                    <a:tint val="75000"/>
                  </a:schemeClr>
                </a:solidFill>
              </a:defRPr>
            </a:lvl6pPr>
            <a:lvl7pPr marL="3656960" indent="0" algn="l" rtl="0">
              <a:buNone/>
              <a:defRPr sz="1900">
                <a:solidFill>
                  <a:schemeClr val="tx1">
                    <a:tint val="75000"/>
                  </a:schemeClr>
                </a:solidFill>
              </a:defRPr>
            </a:lvl7pPr>
            <a:lvl8pPr marL="4266453" indent="0" algn="l" rtl="0">
              <a:buNone/>
              <a:defRPr sz="1900">
                <a:solidFill>
                  <a:schemeClr val="tx1">
                    <a:tint val="75000"/>
                  </a:schemeClr>
                </a:solidFill>
              </a:defRPr>
            </a:lvl8pPr>
            <a:lvl9pPr marL="4875947" indent="0" algn="l" rtl="0">
              <a:buNone/>
              <a:defRPr sz="1900">
                <a:solidFill>
                  <a:schemeClr val="tx1">
                    <a:tint val="75000"/>
                  </a:schemeClr>
                </a:solidFill>
              </a:defRPr>
            </a:lvl9pPr>
          </a:lstStyle>
          <a:p>
            <a:pPr lvl="0" rtl="0"/>
            <a:r>
              <a:rPr lang="es-ES" noProof="0"/>
              <a:t>Haga clic para modificar los estilos de texto del patrón</a:t>
            </a:r>
          </a:p>
        </p:txBody>
      </p:sp>
    </p:spTree>
    <p:extLst>
      <p:ext uri="{BB962C8B-B14F-4D97-AF65-F5344CB8AC3E}">
        <p14:creationId xmlns:p14="http://schemas.microsoft.com/office/powerpoint/2010/main" val="4196340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contenido 2"/>
          <p:cNvSpPr>
            <a:spLocks noGrp="1"/>
          </p:cNvSpPr>
          <p:nvPr>
            <p:ph sz="half" idx="1"/>
          </p:nvPr>
        </p:nvSpPr>
        <p:spPr>
          <a:xfrm>
            <a:off x="1117309" y="1701800"/>
            <a:ext cx="4977104" cy="4470400"/>
          </a:xfrm>
        </p:spPr>
        <p:txBody>
          <a:bodyPr rtlCol="0">
            <a:normAutofit/>
          </a:bodyPr>
          <a:lstStyle>
            <a:lvl1pPr algn="l" rtl="0">
              <a:defRPr sz="2400"/>
            </a:lvl1pPr>
            <a:lvl2pPr algn="l" rtl="0">
              <a:defRPr sz="2000"/>
            </a:lvl2pPr>
            <a:lvl3pPr algn="l" rtl="0">
              <a:defRPr sz="1800"/>
            </a:lvl3pPr>
            <a:lvl4pPr algn="l" rtl="0">
              <a:defRPr sz="1800"/>
            </a:lvl4pPr>
            <a:lvl5pPr marL="2011328" algn="l" rtl="0">
              <a:defRPr sz="1800"/>
            </a:lvl5pPr>
            <a:lvl6pPr marL="2011328" algn="l" rtl="0">
              <a:defRPr sz="1800"/>
            </a:lvl6pPr>
            <a:lvl7pPr marL="2011328" algn="l" rtl="0">
              <a:defRPr sz="1800"/>
            </a:lvl7pPr>
            <a:lvl8pPr marL="2011328" algn="l" rtl="0">
              <a:defRPr sz="1800"/>
            </a:lvl8pPr>
            <a:lvl9pPr marL="2011328" algn="l" rtl="0">
              <a:defRPr sz="18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contenido 3"/>
          <p:cNvSpPr>
            <a:spLocks noGrp="1"/>
          </p:cNvSpPr>
          <p:nvPr>
            <p:ph sz="half" idx="2"/>
          </p:nvPr>
        </p:nvSpPr>
        <p:spPr>
          <a:xfrm>
            <a:off x="6297559" y="1701800"/>
            <a:ext cx="4977104" cy="4470400"/>
          </a:xfrm>
        </p:spPr>
        <p:txBody>
          <a:bodyPr rtlCol="0">
            <a:normAutofit/>
          </a:bodyPr>
          <a:lstStyle>
            <a:lvl1pPr algn="l" rtl="0">
              <a:defRPr sz="2400"/>
            </a:lvl1pPr>
            <a:lvl2pPr algn="l" rtl="0">
              <a:defRPr sz="2000"/>
            </a:lvl2pPr>
            <a:lvl3pPr algn="l" rtl="0">
              <a:defRPr sz="1800"/>
            </a:lvl3pPr>
            <a:lvl4pPr algn="l" rtl="0">
              <a:defRPr sz="1800"/>
            </a:lvl4pPr>
            <a:lvl5pPr marL="2011328" algn="l" rtl="0">
              <a:defRPr sz="1800"/>
            </a:lvl5pPr>
            <a:lvl6pPr marL="2011328" algn="l" rtl="0">
              <a:defRPr sz="1800"/>
            </a:lvl6pPr>
            <a:lvl7pPr marL="2011328" algn="l" rtl="0">
              <a:defRPr sz="1800"/>
            </a:lvl7pPr>
            <a:lvl8pPr marL="2011328" algn="l" rtl="0">
              <a:defRPr sz="1800"/>
            </a:lvl8pPr>
            <a:lvl9pPr marL="2011328" algn="l" rtl="0">
              <a:defRPr sz="18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fecha 4"/>
          <p:cNvSpPr>
            <a:spLocks noGrp="1"/>
          </p:cNvSpPr>
          <p:nvPr>
            <p:ph type="dt" sz="half" idx="10"/>
          </p:nvPr>
        </p:nvSpPr>
        <p:spPr/>
        <p:txBody>
          <a:bodyPr rtlCol="0"/>
          <a:lstStyle>
            <a:lvl1pPr>
              <a:defRPr/>
            </a:lvl1pPr>
          </a:lstStyle>
          <a:p>
            <a:fld id="{F91690F1-80DA-4D8B-B458-8D4BD410131D}" type="datetime1">
              <a:rPr lang="es-ES" smtClean="0"/>
              <a:pPr/>
              <a:t>23/04/2024</a:t>
            </a:fld>
            <a:endParaRPr lang="es-ES"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EB37DED6-D4C7-42EE-AB49-D2E39E64FDE4}" type="slidenum">
              <a:rPr lang="es-ES" noProof="0"/>
              <a:t>‹Nº›</a:t>
            </a:fld>
            <a:endParaRPr lang="es-ES" noProof="0" dirty="0"/>
          </a:p>
        </p:txBody>
      </p:sp>
    </p:spTree>
    <p:extLst>
      <p:ext uri="{BB962C8B-B14F-4D97-AF65-F5344CB8AC3E}">
        <p14:creationId xmlns:p14="http://schemas.microsoft.com/office/powerpoint/2010/main" val="348933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lgn="l" rtl="0">
              <a:defRPr/>
            </a:lvl1pPr>
          </a:lstStyle>
          <a:p>
            <a:pPr rtl="0"/>
            <a:r>
              <a:rPr lang="es-ES" noProof="0"/>
              <a:t>Haga clic para modificar el estilo de título del patrón</a:t>
            </a:r>
            <a:endParaRPr lang="es-ES" noProof="0" dirty="0"/>
          </a:p>
        </p:txBody>
      </p:sp>
      <p:sp>
        <p:nvSpPr>
          <p:cNvPr id="3" name="Marcador de posición de texto 2"/>
          <p:cNvSpPr>
            <a:spLocks noGrp="1"/>
          </p:cNvSpPr>
          <p:nvPr>
            <p:ph type="body" idx="1"/>
          </p:nvPr>
        </p:nvSpPr>
        <p:spPr>
          <a:xfrm>
            <a:off x="1121372" y="1608836"/>
            <a:ext cx="4973041" cy="512064"/>
          </a:xfrm>
        </p:spPr>
        <p:txBody>
          <a:bodyPr rtlCol="0" anchor="b">
            <a:noAutofit/>
          </a:bodyPr>
          <a:lstStyle>
            <a:lvl1pPr marL="0" indent="0" algn="l" rtl="0">
              <a:spcBef>
                <a:spcPts val="0"/>
              </a:spcBef>
              <a:buNone/>
              <a:defRPr sz="2400" b="1"/>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es-ES" noProof="0"/>
              <a:t>Haga clic para modificar los estilos de texto del patrón</a:t>
            </a:r>
          </a:p>
        </p:txBody>
      </p:sp>
      <p:sp>
        <p:nvSpPr>
          <p:cNvPr id="4" name="Marcador de posición de contenido 3"/>
          <p:cNvSpPr>
            <a:spLocks noGrp="1"/>
          </p:cNvSpPr>
          <p:nvPr>
            <p:ph sz="half" idx="2"/>
          </p:nvPr>
        </p:nvSpPr>
        <p:spPr>
          <a:xfrm>
            <a:off x="1117309" y="2209800"/>
            <a:ext cx="4977104" cy="3962400"/>
          </a:xfrm>
        </p:spPr>
        <p:txBody>
          <a:bodyPr rtlCol="0">
            <a:normAutofit/>
          </a:bodyPr>
          <a:lstStyle>
            <a:lvl1pPr algn="l" rtl="0">
              <a:defRPr sz="2000"/>
            </a:lvl1pPr>
            <a:lvl2pPr algn="l" rtl="0">
              <a:defRPr sz="1800"/>
            </a:lvl2pPr>
            <a:lvl3pPr algn="l" rtl="0">
              <a:defRPr sz="1800"/>
            </a:lvl3pPr>
            <a:lvl4pPr algn="l" rtl="0">
              <a:defRPr sz="1800"/>
            </a:lvl4pPr>
            <a:lvl5pPr marL="2011328" algn="l" rtl="0">
              <a:defRPr sz="1800"/>
            </a:lvl5pPr>
            <a:lvl6pPr marL="2011328" algn="l" rtl="0">
              <a:defRPr sz="1800"/>
            </a:lvl6pPr>
            <a:lvl7pPr marL="2011328" algn="l" rtl="0">
              <a:defRPr sz="1800"/>
            </a:lvl7pPr>
            <a:lvl8pPr marL="2011328" algn="l" rtl="0">
              <a:defRPr sz="1800"/>
            </a:lvl8pPr>
            <a:lvl9pPr marL="2011328" algn="l" rtl="0">
              <a:defRPr sz="18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texto 4"/>
          <p:cNvSpPr>
            <a:spLocks noGrp="1"/>
          </p:cNvSpPr>
          <p:nvPr>
            <p:ph type="body" sz="quarter" idx="3"/>
          </p:nvPr>
        </p:nvSpPr>
        <p:spPr>
          <a:xfrm>
            <a:off x="6301622" y="1608836"/>
            <a:ext cx="4973041" cy="512064"/>
          </a:xfrm>
        </p:spPr>
        <p:txBody>
          <a:bodyPr rtlCol="0" anchor="b">
            <a:noAutofit/>
          </a:bodyPr>
          <a:lstStyle>
            <a:lvl1pPr marL="0" indent="0" algn="l" rtl="0">
              <a:spcBef>
                <a:spcPts val="0"/>
              </a:spcBef>
              <a:buNone/>
              <a:defRPr sz="2400" b="1"/>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es-ES" noProof="0"/>
              <a:t>Haga clic para modificar los estilos de texto del patrón</a:t>
            </a:r>
          </a:p>
        </p:txBody>
      </p:sp>
      <p:sp>
        <p:nvSpPr>
          <p:cNvPr id="6" name="Marcador de posición de contenido 5"/>
          <p:cNvSpPr>
            <a:spLocks noGrp="1"/>
          </p:cNvSpPr>
          <p:nvPr>
            <p:ph sz="quarter" idx="4"/>
          </p:nvPr>
        </p:nvSpPr>
        <p:spPr>
          <a:xfrm>
            <a:off x="6297559" y="2209800"/>
            <a:ext cx="4977104" cy="3962400"/>
          </a:xfrm>
        </p:spPr>
        <p:txBody>
          <a:bodyPr rtlCol="0">
            <a:normAutofit/>
          </a:bodyPr>
          <a:lstStyle>
            <a:lvl1pPr algn="l" rtl="0">
              <a:defRPr sz="2000"/>
            </a:lvl1pPr>
            <a:lvl2pPr algn="l" rtl="0">
              <a:defRPr sz="1800"/>
            </a:lvl2pPr>
            <a:lvl3pPr algn="l" rtl="0">
              <a:defRPr sz="1800"/>
            </a:lvl3pPr>
            <a:lvl4pPr algn="l" rtl="0">
              <a:defRPr sz="1800"/>
            </a:lvl4pPr>
            <a:lvl5pPr marL="2011328" algn="l" rtl="0">
              <a:defRPr sz="1800"/>
            </a:lvl5pPr>
            <a:lvl6pPr marL="2011328" algn="l" rtl="0">
              <a:defRPr sz="1800"/>
            </a:lvl6pPr>
            <a:lvl7pPr marL="2011328" algn="l" rtl="0">
              <a:defRPr sz="1800"/>
            </a:lvl7pPr>
            <a:lvl8pPr marL="2011328" algn="l" rtl="0">
              <a:defRPr sz="1800"/>
            </a:lvl8pPr>
            <a:lvl9pPr marL="2011328" algn="l" rtl="0">
              <a:defRPr sz="18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7" name="Marcador de posición de fecha 6"/>
          <p:cNvSpPr>
            <a:spLocks noGrp="1"/>
          </p:cNvSpPr>
          <p:nvPr>
            <p:ph type="dt" sz="half" idx="10"/>
          </p:nvPr>
        </p:nvSpPr>
        <p:spPr/>
        <p:txBody>
          <a:bodyPr rtlCol="0"/>
          <a:lstStyle>
            <a:lvl1pPr>
              <a:defRPr/>
            </a:lvl1pPr>
          </a:lstStyle>
          <a:p>
            <a:fld id="{BA778C7E-2806-4739-BD8D-319D61955722}" type="datetime1">
              <a:rPr lang="es-ES" smtClean="0"/>
              <a:pPr/>
              <a:t>23/04/2024</a:t>
            </a:fld>
            <a:endParaRPr lang="es-ES" dirty="0"/>
          </a:p>
        </p:txBody>
      </p:sp>
      <p:sp>
        <p:nvSpPr>
          <p:cNvPr id="8" name="Marcador de posición de pie de página 7"/>
          <p:cNvSpPr>
            <a:spLocks noGrp="1"/>
          </p:cNvSpPr>
          <p:nvPr>
            <p:ph type="ftr" sz="quarter" idx="11"/>
          </p:nvPr>
        </p:nvSpPr>
        <p:spPr/>
        <p:txBody>
          <a:bodyPr rtlCol="0"/>
          <a:lstStyle/>
          <a:p>
            <a:pPr rtl="0"/>
            <a:endParaRPr lang="es-ES" noProof="0" dirty="0"/>
          </a:p>
        </p:txBody>
      </p:sp>
      <p:sp>
        <p:nvSpPr>
          <p:cNvPr id="9" name="Marcador de posición de número de diapositiva 8"/>
          <p:cNvSpPr>
            <a:spLocks noGrp="1"/>
          </p:cNvSpPr>
          <p:nvPr>
            <p:ph type="sldNum" sz="quarter" idx="12"/>
          </p:nvPr>
        </p:nvSpPr>
        <p:spPr/>
        <p:txBody>
          <a:bodyPr rtlCol="0"/>
          <a:lstStyle/>
          <a:p>
            <a:pPr rtl="0"/>
            <a:fld id="{EB37DED6-D4C7-42EE-AB49-D2E39E64FDE4}" type="slidenum">
              <a:rPr lang="es-ES" noProof="0"/>
              <a:t>‹Nº›</a:t>
            </a:fld>
            <a:endParaRPr lang="es-ES" noProof="0" dirty="0"/>
          </a:p>
        </p:txBody>
      </p:sp>
    </p:spTree>
    <p:extLst>
      <p:ext uri="{BB962C8B-B14F-4D97-AF65-F5344CB8AC3E}">
        <p14:creationId xmlns:p14="http://schemas.microsoft.com/office/powerpoint/2010/main" val="35528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fecha 2"/>
          <p:cNvSpPr>
            <a:spLocks noGrp="1"/>
          </p:cNvSpPr>
          <p:nvPr>
            <p:ph type="dt" sz="half" idx="10"/>
          </p:nvPr>
        </p:nvSpPr>
        <p:spPr/>
        <p:txBody>
          <a:bodyPr rtlCol="0"/>
          <a:lstStyle>
            <a:lvl1pPr>
              <a:defRPr/>
            </a:lvl1pPr>
          </a:lstStyle>
          <a:p>
            <a:fld id="{708437A7-884C-4343-A93E-6370C2487814}" type="datetime1">
              <a:rPr lang="es-ES" smtClean="0"/>
              <a:pPr/>
              <a:t>23/04/2024</a:t>
            </a:fld>
            <a:endParaRPr lang="es-ES" dirty="0"/>
          </a:p>
        </p:txBody>
      </p:sp>
      <p:sp>
        <p:nvSpPr>
          <p:cNvPr id="4" name="Marcador de posición de pie de página 3"/>
          <p:cNvSpPr>
            <a:spLocks noGrp="1"/>
          </p:cNvSpPr>
          <p:nvPr>
            <p:ph type="ftr" sz="quarter" idx="11"/>
          </p:nvPr>
        </p:nvSpPr>
        <p:spPr/>
        <p:txBody>
          <a:bodyPr rtlCol="0"/>
          <a:lstStyle/>
          <a:p>
            <a:pPr rtl="0"/>
            <a:endParaRPr lang="es-ES" noProof="0" dirty="0"/>
          </a:p>
        </p:txBody>
      </p:sp>
      <p:sp>
        <p:nvSpPr>
          <p:cNvPr id="5" name="Marcador de posición de número de diapositiva 4"/>
          <p:cNvSpPr>
            <a:spLocks noGrp="1"/>
          </p:cNvSpPr>
          <p:nvPr>
            <p:ph type="sldNum" sz="quarter" idx="12"/>
          </p:nvPr>
        </p:nvSpPr>
        <p:spPr/>
        <p:txBody>
          <a:bodyPr rtlCol="0"/>
          <a:lstStyle/>
          <a:p>
            <a:pPr rtl="0"/>
            <a:fld id="{EB37DED6-D4C7-42EE-AB49-D2E39E64FDE4}" type="slidenum">
              <a:rPr lang="es-ES" noProof="0"/>
              <a:t>‹Nº›</a:t>
            </a:fld>
            <a:endParaRPr lang="es-ES" noProof="0" dirty="0"/>
          </a:p>
        </p:txBody>
      </p:sp>
    </p:spTree>
    <p:extLst>
      <p:ext uri="{BB962C8B-B14F-4D97-AF65-F5344CB8AC3E}">
        <p14:creationId xmlns:p14="http://schemas.microsoft.com/office/powerpoint/2010/main" val="351676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Marcador de posición de fecha 1"/>
          <p:cNvSpPr>
            <a:spLocks noGrp="1"/>
          </p:cNvSpPr>
          <p:nvPr>
            <p:ph type="dt" sz="half" idx="10"/>
          </p:nvPr>
        </p:nvSpPr>
        <p:spPr/>
        <p:txBody>
          <a:bodyPr rtlCol="0"/>
          <a:lstStyle>
            <a:lvl1pPr>
              <a:defRPr/>
            </a:lvl1pPr>
          </a:lstStyle>
          <a:p>
            <a:fld id="{BDED79CC-2E17-4813-9B77-E03A744EFEA4}" type="datetime1">
              <a:rPr lang="es-ES" smtClean="0"/>
              <a:pPr/>
              <a:t>23/04/2024</a:t>
            </a:fld>
            <a:endParaRPr lang="es-ES" dirty="0"/>
          </a:p>
        </p:txBody>
      </p:sp>
      <p:sp>
        <p:nvSpPr>
          <p:cNvPr id="3" name="Marcador de posición de pie de página 2"/>
          <p:cNvSpPr>
            <a:spLocks noGrp="1"/>
          </p:cNvSpPr>
          <p:nvPr>
            <p:ph type="ftr" sz="quarter" idx="11"/>
          </p:nvPr>
        </p:nvSpPr>
        <p:spPr/>
        <p:txBody>
          <a:bodyPr rtlCol="0"/>
          <a:lstStyle/>
          <a:p>
            <a:pPr rtl="0"/>
            <a:endParaRPr lang="es-ES" noProof="0" dirty="0"/>
          </a:p>
        </p:txBody>
      </p:sp>
      <p:sp>
        <p:nvSpPr>
          <p:cNvPr id="4" name="Marcador de posición de número de diapositiva 3"/>
          <p:cNvSpPr>
            <a:spLocks noGrp="1"/>
          </p:cNvSpPr>
          <p:nvPr>
            <p:ph type="sldNum" sz="quarter" idx="12"/>
          </p:nvPr>
        </p:nvSpPr>
        <p:spPr/>
        <p:txBody>
          <a:bodyPr rtlCol="0"/>
          <a:lstStyle/>
          <a:p>
            <a:pPr rtl="0"/>
            <a:fld id="{EB37DED6-D4C7-42EE-AB49-D2E39E64FDE4}" type="slidenum">
              <a:rPr lang="es-ES" noProof="0"/>
              <a:t>‹Nº›</a:t>
            </a:fld>
            <a:endParaRPr lang="es-ES" noProof="0" dirty="0"/>
          </a:p>
        </p:txBody>
      </p:sp>
    </p:spTree>
    <p:extLst>
      <p:ext uri="{BB962C8B-B14F-4D97-AF65-F5344CB8AC3E}">
        <p14:creationId xmlns:p14="http://schemas.microsoft.com/office/powerpoint/2010/main" val="206873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ángulo 7"/>
          <p:cNvSpPr/>
          <p:nvPr/>
        </p:nvSpPr>
        <p:spPr>
          <a:xfrm>
            <a:off x="3961368" y="0"/>
            <a:ext cx="7922736"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2" name="Título 1"/>
          <p:cNvSpPr>
            <a:spLocks noGrp="1"/>
          </p:cNvSpPr>
          <p:nvPr>
            <p:ph type="title"/>
          </p:nvPr>
        </p:nvSpPr>
        <p:spPr>
          <a:xfrm>
            <a:off x="304721" y="1701800"/>
            <a:ext cx="3351927" cy="2844800"/>
          </a:xfrm>
        </p:spPr>
        <p:txBody>
          <a:bodyPr rtlCol="0" anchor="b">
            <a:normAutofit/>
          </a:bodyPr>
          <a:lstStyle>
            <a:lvl1pPr algn="l" rtl="0">
              <a:defRPr sz="2000" b="1"/>
            </a:lvl1pPr>
          </a:lstStyle>
          <a:p>
            <a:pPr rtl="0"/>
            <a:r>
              <a:rPr lang="es-ES" noProof="0"/>
              <a:t>Haga clic para modificar el estilo de título del patrón</a:t>
            </a:r>
            <a:endParaRPr lang="es-ES" noProof="0" dirty="0"/>
          </a:p>
        </p:txBody>
      </p:sp>
      <p:sp>
        <p:nvSpPr>
          <p:cNvPr id="3" name="Marcador de posición de contenido 2"/>
          <p:cNvSpPr>
            <a:spLocks noGrp="1"/>
          </p:cNvSpPr>
          <p:nvPr>
            <p:ph idx="1"/>
          </p:nvPr>
        </p:nvSpPr>
        <p:spPr>
          <a:xfrm>
            <a:off x="4469236" y="482600"/>
            <a:ext cx="6805427" cy="5892800"/>
          </a:xfrm>
        </p:spPr>
        <p:txBody>
          <a:bodyPr rtlCol="0">
            <a:normAutofit/>
          </a:bodyPr>
          <a:lstStyle>
            <a:lvl1pPr algn="l" rtl="0">
              <a:defRPr sz="2400"/>
            </a:lvl1pPr>
            <a:lvl2pPr algn="l" rtl="0">
              <a:defRPr sz="2000"/>
            </a:lvl2pPr>
            <a:lvl3pPr algn="l" rtl="0">
              <a:defRPr sz="1800"/>
            </a:lvl3pPr>
            <a:lvl4pPr algn="l" rtl="0">
              <a:defRPr sz="1800"/>
            </a:lvl4pPr>
            <a:lvl5pPr algn="l" rtl="0">
              <a:defRPr sz="1800"/>
            </a:lvl5pPr>
            <a:lvl6pPr algn="l" rtl="0">
              <a:defRPr sz="1800"/>
            </a:lvl6pPr>
            <a:lvl7pPr algn="l" rtl="0">
              <a:defRPr sz="1800"/>
            </a:lvl7pPr>
            <a:lvl8pPr algn="l" rtl="0">
              <a:defRPr sz="1800"/>
            </a:lvl8pPr>
            <a:lvl9pPr algn="l" rtl="0">
              <a:defRPr sz="18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texto 3"/>
          <p:cNvSpPr>
            <a:spLocks noGrp="1"/>
          </p:cNvSpPr>
          <p:nvPr>
            <p:ph type="body" sz="half" idx="2"/>
          </p:nvPr>
        </p:nvSpPr>
        <p:spPr>
          <a:xfrm>
            <a:off x="304721" y="4648200"/>
            <a:ext cx="3351927" cy="1727200"/>
          </a:xfrm>
        </p:spPr>
        <p:txBody>
          <a:bodyPr rtlCol="0">
            <a:normAutofit/>
          </a:bodyPr>
          <a:lstStyle>
            <a:lvl1pPr marL="0" indent="0" algn="l" rtl="0">
              <a:spcBef>
                <a:spcPts val="1200"/>
              </a:spcBef>
              <a:buNone/>
              <a:defRPr sz="1600"/>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es-ES" noProof="0"/>
              <a:t>Haga clic para modificar los estilos de texto del patrón</a:t>
            </a:r>
          </a:p>
        </p:txBody>
      </p:sp>
      <p:sp>
        <p:nvSpPr>
          <p:cNvPr id="5" name="Marcador de posición de fecha 4"/>
          <p:cNvSpPr>
            <a:spLocks noGrp="1"/>
          </p:cNvSpPr>
          <p:nvPr>
            <p:ph type="dt" sz="half" idx="10"/>
          </p:nvPr>
        </p:nvSpPr>
        <p:spPr/>
        <p:txBody>
          <a:bodyPr rtlCol="0"/>
          <a:lstStyle>
            <a:lvl1pPr>
              <a:defRPr/>
            </a:lvl1pPr>
          </a:lstStyle>
          <a:p>
            <a:fld id="{24229622-6F3C-4902-9962-43BF7D6E67A7}" type="datetime1">
              <a:rPr lang="es-ES" smtClean="0"/>
              <a:pPr/>
              <a:t>23/04/2024</a:t>
            </a:fld>
            <a:endParaRPr lang="es-ES"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2DFBB78A-01B4-41F2-96B0-677A4A282832}" type="slidenum">
              <a:rPr lang="es-ES" noProof="0"/>
              <a:t>‹Nº›</a:t>
            </a:fld>
            <a:endParaRPr lang="es-ES" noProof="0" dirty="0"/>
          </a:p>
        </p:txBody>
      </p:sp>
    </p:spTree>
    <p:extLst>
      <p:ext uri="{BB962C8B-B14F-4D97-AF65-F5344CB8AC3E}">
        <p14:creationId xmlns:p14="http://schemas.microsoft.com/office/powerpoint/2010/main" val="196807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ángulo 7"/>
          <p:cNvSpPr/>
          <p:nvPr/>
        </p:nvSpPr>
        <p:spPr>
          <a:xfrm>
            <a:off x="2082258" y="0"/>
            <a:ext cx="802431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2" name="Título 1"/>
          <p:cNvSpPr>
            <a:spLocks noGrp="1"/>
          </p:cNvSpPr>
          <p:nvPr>
            <p:ph type="title"/>
          </p:nvPr>
        </p:nvSpPr>
        <p:spPr>
          <a:xfrm>
            <a:off x="2437765" y="4800600"/>
            <a:ext cx="7313295" cy="762000"/>
          </a:xfrm>
        </p:spPr>
        <p:txBody>
          <a:bodyPr rtlCol="0" anchor="b">
            <a:normAutofit/>
          </a:bodyPr>
          <a:lstStyle>
            <a:lvl1pPr algn="l" rtl="0">
              <a:defRPr sz="2000" b="1"/>
            </a:lvl1pPr>
          </a:lstStyle>
          <a:p>
            <a:pPr rtl="0"/>
            <a:r>
              <a:rPr lang="es-ES" noProof="0"/>
              <a:t>Haga clic para modificar el estilo de título del patrón</a:t>
            </a:r>
            <a:endParaRPr lang="es-ES" noProof="0" dirty="0"/>
          </a:p>
        </p:txBody>
      </p:sp>
      <p:sp>
        <p:nvSpPr>
          <p:cNvPr id="3" name="Marcador de posición de imagen 2"/>
          <p:cNvSpPr>
            <a:spLocks noGrp="1"/>
          </p:cNvSpPr>
          <p:nvPr>
            <p:ph type="pic" idx="1"/>
          </p:nvPr>
        </p:nvSpPr>
        <p:spPr>
          <a:xfrm>
            <a:off x="2437765" y="279401"/>
            <a:ext cx="7313295" cy="4448175"/>
          </a:xfrm>
        </p:spPr>
        <p:txBody>
          <a:bodyPr rtlCol="0">
            <a:normAutofit/>
          </a:bodyPr>
          <a:lstStyle>
            <a:lvl1pPr marL="0" indent="0" algn="l" rtl="0">
              <a:buNone/>
              <a:defRPr sz="2800"/>
            </a:lvl1pPr>
            <a:lvl2pPr marL="609493" indent="0" algn="l" rtl="0">
              <a:buNone/>
              <a:defRPr sz="3700"/>
            </a:lvl2pPr>
            <a:lvl3pPr marL="1218987" indent="0" algn="l" rtl="0">
              <a:buNone/>
              <a:defRPr sz="3200"/>
            </a:lvl3pPr>
            <a:lvl4pPr marL="1828480" indent="0" algn="l" rtl="0">
              <a:buNone/>
              <a:defRPr sz="2700"/>
            </a:lvl4pPr>
            <a:lvl5pPr marL="2437973" indent="0" algn="l" rtl="0">
              <a:buNone/>
              <a:defRPr sz="2700"/>
            </a:lvl5pPr>
            <a:lvl6pPr marL="3047467" indent="0" algn="l" rtl="0">
              <a:buNone/>
              <a:defRPr sz="2700"/>
            </a:lvl6pPr>
            <a:lvl7pPr marL="3656960" indent="0" algn="l" rtl="0">
              <a:buNone/>
              <a:defRPr sz="2700"/>
            </a:lvl7pPr>
            <a:lvl8pPr marL="4266453" indent="0" algn="l" rtl="0">
              <a:buNone/>
              <a:defRPr sz="2700"/>
            </a:lvl8pPr>
            <a:lvl9pPr marL="4875947" indent="0" algn="l" rtl="0">
              <a:buNone/>
              <a:defRPr sz="2700"/>
            </a:lvl9pPr>
          </a:lstStyle>
          <a:p>
            <a:pPr rtl="0"/>
            <a:r>
              <a:rPr lang="es-ES" noProof="0"/>
              <a:t>Haga clic en el icono para agregar una imagen</a:t>
            </a:r>
            <a:endParaRPr lang="es-ES" noProof="0" dirty="0"/>
          </a:p>
        </p:txBody>
      </p:sp>
      <p:sp>
        <p:nvSpPr>
          <p:cNvPr id="4" name="Marcador de posición de texto 3"/>
          <p:cNvSpPr>
            <a:spLocks noGrp="1"/>
          </p:cNvSpPr>
          <p:nvPr>
            <p:ph type="body" sz="half" idx="2"/>
          </p:nvPr>
        </p:nvSpPr>
        <p:spPr>
          <a:xfrm>
            <a:off x="2437765" y="5562600"/>
            <a:ext cx="7313295" cy="812800"/>
          </a:xfrm>
        </p:spPr>
        <p:txBody>
          <a:bodyPr rtlCol="0">
            <a:normAutofit/>
          </a:bodyPr>
          <a:lstStyle>
            <a:lvl1pPr marL="0" indent="0" algn="l" rtl="0">
              <a:spcBef>
                <a:spcPts val="0"/>
              </a:spcBef>
              <a:buNone/>
              <a:defRPr sz="1600"/>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es-ES" noProof="0"/>
              <a:t>Haga clic para modificar los estilos de texto del patrón</a:t>
            </a:r>
          </a:p>
        </p:txBody>
      </p:sp>
      <p:sp>
        <p:nvSpPr>
          <p:cNvPr id="5" name="Marcador de posición de fecha 4"/>
          <p:cNvSpPr>
            <a:spLocks noGrp="1"/>
          </p:cNvSpPr>
          <p:nvPr>
            <p:ph type="dt" sz="half" idx="10"/>
          </p:nvPr>
        </p:nvSpPr>
        <p:spPr/>
        <p:txBody>
          <a:bodyPr rtlCol="0"/>
          <a:lstStyle>
            <a:lvl1pPr>
              <a:defRPr/>
            </a:lvl1pPr>
          </a:lstStyle>
          <a:p>
            <a:fld id="{C4F52E44-9152-44CF-BA11-17304D98E8E7}" type="datetime1">
              <a:rPr lang="es-ES" smtClean="0"/>
              <a:pPr/>
              <a:t>23/04/2024</a:t>
            </a:fld>
            <a:endParaRPr lang="es-ES"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2DFBB78A-01B4-41F2-96B0-677A4A282832}" type="slidenum">
              <a:rPr lang="es-ES" noProof="0"/>
              <a:t>‹Nº›</a:t>
            </a:fld>
            <a:endParaRPr lang="es-ES" noProof="0" dirty="0"/>
          </a:p>
        </p:txBody>
      </p:sp>
    </p:spTree>
    <p:extLst>
      <p:ext uri="{BB962C8B-B14F-4D97-AF65-F5344CB8AC3E}">
        <p14:creationId xmlns:p14="http://schemas.microsoft.com/office/powerpoint/2010/main" val="122133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9" name="Rectángulo 8"/>
          <p:cNvSpPr/>
          <p:nvPr/>
        </p:nvSpPr>
        <p:spPr>
          <a:xfrm>
            <a:off x="304721" y="0"/>
            <a:ext cx="11579384"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2" name="Marcador de posición de título 1"/>
          <p:cNvSpPr>
            <a:spLocks noGrp="1"/>
          </p:cNvSpPr>
          <p:nvPr>
            <p:ph type="title"/>
          </p:nvPr>
        </p:nvSpPr>
        <p:spPr>
          <a:xfrm>
            <a:off x="1117309" y="76200"/>
            <a:ext cx="10157354" cy="1397000"/>
          </a:xfrm>
          <a:prstGeom prst="rect">
            <a:avLst/>
          </a:prstGeom>
        </p:spPr>
        <p:txBody>
          <a:bodyPr vert="horz" lIns="121899" tIns="60949" rIns="121899" bIns="60949" rtlCol="0" anchor="b">
            <a:normAutofit/>
          </a:bodyPr>
          <a:lstStyle/>
          <a:p>
            <a:pPr rtl="0"/>
            <a:r>
              <a:rPr lang="es-ES" noProof="0" dirty="0"/>
              <a:t>Haga clic para modificar el estilo de título del patrón</a:t>
            </a:r>
          </a:p>
        </p:txBody>
      </p:sp>
      <p:sp>
        <p:nvSpPr>
          <p:cNvPr id="3" name="Marcador de posición de texto 2"/>
          <p:cNvSpPr>
            <a:spLocks noGrp="1"/>
          </p:cNvSpPr>
          <p:nvPr>
            <p:ph type="body" idx="1"/>
          </p:nvPr>
        </p:nvSpPr>
        <p:spPr>
          <a:xfrm>
            <a:off x="1117309" y="1701800"/>
            <a:ext cx="10157354" cy="4470400"/>
          </a:xfrm>
          <a:prstGeom prst="rect">
            <a:avLst/>
          </a:prstGeom>
        </p:spPr>
        <p:txBody>
          <a:bodyPr vert="horz" lIns="121899" tIns="60949" rIns="121899" bIns="60949" rtlCol="0">
            <a:normAutofit/>
          </a:bodyPr>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posición de fecha 3"/>
          <p:cNvSpPr>
            <a:spLocks noGrp="1"/>
          </p:cNvSpPr>
          <p:nvPr>
            <p:ph type="dt" sz="half" idx="2"/>
          </p:nvPr>
        </p:nvSpPr>
        <p:spPr>
          <a:xfrm>
            <a:off x="1117309" y="6400801"/>
            <a:ext cx="2742486" cy="320675"/>
          </a:xfrm>
          <a:prstGeom prst="rect">
            <a:avLst/>
          </a:prstGeom>
        </p:spPr>
        <p:txBody>
          <a:bodyPr vert="horz" lIns="121899" tIns="60949" rIns="121899" bIns="60949" rtlCol="0" anchor="b"/>
          <a:lstStyle>
            <a:lvl1pPr algn="l" rtl="0">
              <a:defRPr sz="1200">
                <a:solidFill>
                  <a:schemeClr val="tx2">
                    <a:lumMod val="50000"/>
                    <a:lumOff val="50000"/>
                  </a:schemeClr>
                </a:solidFill>
              </a:defRPr>
            </a:lvl1pPr>
          </a:lstStyle>
          <a:p>
            <a:fld id="{C6F3C807-97E5-4EB1-B67A-316AEC28F394}" type="datetime1">
              <a:rPr lang="es-ES" smtClean="0"/>
              <a:pPr/>
              <a:t>23/04/2024</a:t>
            </a:fld>
            <a:endParaRPr lang="es-ES" dirty="0"/>
          </a:p>
        </p:txBody>
      </p:sp>
      <p:sp>
        <p:nvSpPr>
          <p:cNvPr id="5" name="Marcador de posición de pie de página 4"/>
          <p:cNvSpPr>
            <a:spLocks noGrp="1"/>
          </p:cNvSpPr>
          <p:nvPr>
            <p:ph type="ftr" sz="quarter" idx="3"/>
          </p:nvPr>
        </p:nvSpPr>
        <p:spPr>
          <a:xfrm>
            <a:off x="3907842" y="6400801"/>
            <a:ext cx="6216301" cy="320675"/>
          </a:xfrm>
          <a:prstGeom prst="rect">
            <a:avLst/>
          </a:prstGeom>
        </p:spPr>
        <p:txBody>
          <a:bodyPr vert="horz" lIns="121899" tIns="60949" rIns="121899" bIns="60949" rtlCol="0" anchor="b"/>
          <a:lstStyle>
            <a:lvl1pPr algn="ctr" rtl="0">
              <a:defRPr sz="1200">
                <a:solidFill>
                  <a:schemeClr val="tx2">
                    <a:lumMod val="50000"/>
                    <a:lumOff val="50000"/>
                  </a:schemeClr>
                </a:solidFill>
              </a:defRPr>
            </a:lvl1pPr>
          </a:lstStyle>
          <a:p>
            <a:pPr rtl="0"/>
            <a:endParaRPr lang="es-ES" noProof="0" dirty="0"/>
          </a:p>
        </p:txBody>
      </p:sp>
      <p:sp>
        <p:nvSpPr>
          <p:cNvPr id="6" name="Marcador de posición de número de diapositiva 5"/>
          <p:cNvSpPr>
            <a:spLocks noGrp="1"/>
          </p:cNvSpPr>
          <p:nvPr>
            <p:ph type="sldNum" sz="quarter" idx="4"/>
          </p:nvPr>
        </p:nvSpPr>
        <p:spPr>
          <a:xfrm>
            <a:off x="10167146" y="6400801"/>
            <a:ext cx="1107518" cy="320675"/>
          </a:xfrm>
          <a:prstGeom prst="rect">
            <a:avLst/>
          </a:prstGeom>
        </p:spPr>
        <p:txBody>
          <a:bodyPr vert="horz" lIns="121899" tIns="60949" rIns="121899" bIns="60949" rtlCol="0" anchor="b"/>
          <a:lstStyle>
            <a:lvl1pPr algn="r" rtl="0">
              <a:defRPr sz="1200">
                <a:solidFill>
                  <a:schemeClr val="tx2">
                    <a:lumMod val="50000"/>
                    <a:lumOff val="50000"/>
                  </a:schemeClr>
                </a:solidFill>
              </a:defRPr>
            </a:lvl1pPr>
          </a:lstStyle>
          <a:p>
            <a:fld id="{EB37DED6-D4C7-42EE-AB49-D2E39E64FDE4}" type="slidenum">
              <a:rPr lang="es-ES" smtClean="0"/>
              <a:pPr/>
              <a:t>‹Nº›</a:t>
            </a:fld>
            <a:endParaRPr lang="es-ES" dirty="0"/>
          </a:p>
        </p:txBody>
      </p:sp>
    </p:spTree>
    <p:extLst>
      <p:ext uri="{BB962C8B-B14F-4D97-AF65-F5344CB8AC3E}">
        <p14:creationId xmlns:p14="http://schemas.microsoft.com/office/powerpoint/2010/main" val="1544047913"/>
      </p:ext>
    </p:extLst>
  </p:cSld>
  <p:clrMap bg1="lt1" tx1="dk1" bg2="lt2" tx2="dk2" accent1="accent1" accent2="accent2" accent3="accent3" accent4="accent4" accent5="accent5" accent6="accent6" hlink="hlink" folHlink="folHlink"/>
  <p:sldLayoutIdLst>
    <p:sldLayoutId id="2147483661" r:id="rId1"/>
    <p:sldLayoutId id="2147483679" r:id="rId2"/>
    <p:sldLayoutId id="2147483663" r:id="rId3"/>
    <p:sldLayoutId id="2147483664" r:id="rId4"/>
    <p:sldLayoutId id="2147483665" r:id="rId5"/>
    <p:sldLayoutId id="2147483666" r:id="rId6"/>
    <p:sldLayoutId id="2147483667" r:id="rId7"/>
    <p:sldLayoutId id="2147483675" r:id="rId8"/>
    <p:sldLayoutId id="2147483676" r:id="rId9"/>
    <p:sldLayoutId id="2147483677" r:id="rId10"/>
    <p:sldLayoutId id="2147483678"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85000"/>
        </a:lnSpc>
        <a:spcBef>
          <a:spcPct val="0"/>
        </a:spcBef>
        <a:buNone/>
        <a:tabLst/>
        <a:defRPr sz="4400" kern="1200" cap="none" baseline="0">
          <a:solidFill>
            <a:schemeClr val="tx1"/>
          </a:solidFill>
          <a:latin typeface="+mj-lt"/>
          <a:ea typeface="+mj-ea"/>
          <a:cs typeface="+mj-cs"/>
        </a:defRPr>
      </a:lvl1pPr>
    </p:titleStyle>
    <p:body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5pPr>
      <a:lvl6pPr marL="2437973"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6pPr>
      <a:lvl7pPr marL="286461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7pPr>
      <a:lvl8pPr marL="3291264"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8pPr>
      <a:lvl9pPr marL="377885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g"/><Relationship Id="rId7" Type="http://schemas.openxmlformats.org/officeDocument/2006/relationships/image" Target="../media/image23.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7.xml"/><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934172" y="685800"/>
            <a:ext cx="8038628" cy="1498600"/>
          </a:xfrm>
        </p:spPr>
        <p:txBody>
          <a:bodyPr rtlCol="0">
            <a:normAutofit/>
          </a:bodyPr>
          <a:lstStyle/>
          <a:p>
            <a:pPr algn="ctr" rtl="0"/>
            <a:r>
              <a:rPr lang="es-ES" sz="4800" dirty="0"/>
              <a:t>Presentación de Practicas Preprofesionales</a:t>
            </a:r>
          </a:p>
        </p:txBody>
      </p:sp>
      <p:sp>
        <p:nvSpPr>
          <p:cNvPr id="6" name="Subtítulo 5">
            <a:extLst>
              <a:ext uri="{FF2B5EF4-FFF2-40B4-BE49-F238E27FC236}">
                <a16:creationId xmlns:a16="http://schemas.microsoft.com/office/drawing/2014/main" id="{1FCD6861-1B4A-487D-AE5B-172153B0DF55}"/>
              </a:ext>
            </a:extLst>
          </p:cNvPr>
          <p:cNvSpPr>
            <a:spLocks noGrp="1"/>
          </p:cNvSpPr>
          <p:nvPr>
            <p:ph type="subTitle" idx="1"/>
          </p:nvPr>
        </p:nvSpPr>
        <p:spPr>
          <a:xfrm>
            <a:off x="4294212" y="4442532"/>
            <a:ext cx="7200799" cy="1807096"/>
          </a:xfrm>
        </p:spPr>
        <p:txBody>
          <a:bodyPr>
            <a:noAutofit/>
          </a:bodyPr>
          <a:lstStyle/>
          <a:p>
            <a:r>
              <a:rPr lang="es-PE" dirty="0"/>
              <a:t>Responsable	: Pedro Andamayo Quito</a:t>
            </a:r>
          </a:p>
          <a:p>
            <a:endParaRPr lang="es-PE" dirty="0"/>
          </a:p>
          <a:p>
            <a:r>
              <a:rPr lang="es-PE" dirty="0"/>
              <a:t>Asesor		: </a:t>
            </a:r>
            <a:r>
              <a:rPr lang="es-PE" kern="1200" dirty="0">
                <a:effectLst/>
                <a:ea typeface="SimSun" panose="02010600030101010101" pitchFamily="2" charset="-122"/>
                <a:cs typeface="Times New Roman" panose="02020603050405020304" pitchFamily="18" charset="0"/>
              </a:rPr>
              <a:t>Mg. Elmer Santiago 			  Chuquiyauri Saldivar</a:t>
            </a:r>
            <a:endParaRPr lang="es-PE" dirty="0"/>
          </a:p>
        </p:txBody>
      </p:sp>
      <p:graphicFrame>
        <p:nvGraphicFramePr>
          <p:cNvPr id="4" name="Tabla 4">
            <a:extLst>
              <a:ext uri="{FF2B5EF4-FFF2-40B4-BE49-F238E27FC236}">
                <a16:creationId xmlns:a16="http://schemas.microsoft.com/office/drawing/2014/main" id="{B427FE09-5088-46B5-A407-8E1C93708280}"/>
              </a:ext>
            </a:extLst>
          </p:cNvPr>
          <p:cNvGraphicFramePr>
            <a:graphicFrameLocks noGrp="1"/>
          </p:cNvGraphicFramePr>
          <p:nvPr>
            <p:extLst>
              <p:ext uri="{D42A27DB-BD31-4B8C-83A1-F6EECF244321}">
                <p14:modId xmlns:p14="http://schemas.microsoft.com/office/powerpoint/2010/main" val="1060328925"/>
              </p:ext>
            </p:extLst>
          </p:nvPr>
        </p:nvGraphicFramePr>
        <p:xfrm>
          <a:off x="3667746" y="2674888"/>
          <a:ext cx="8125883" cy="826120"/>
        </p:xfrm>
        <a:graphic>
          <a:graphicData uri="http://schemas.openxmlformats.org/drawingml/2006/table">
            <a:tbl>
              <a:tblPr firstRow="1" bandRow="1">
                <a:tableStyleId>{3B4B98B0-60AC-42C2-AFA5-B58CD77FA1E5}</a:tableStyleId>
              </a:tblPr>
              <a:tblGrid>
                <a:gridCol w="8125883">
                  <a:extLst>
                    <a:ext uri="{9D8B030D-6E8A-4147-A177-3AD203B41FA5}">
                      <a16:colId xmlns:a16="http://schemas.microsoft.com/office/drawing/2014/main" val="2097963436"/>
                    </a:ext>
                  </a:extLst>
                </a:gridCol>
              </a:tblGrid>
              <a:tr h="826120">
                <a:tc>
                  <a: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r>
                        <a:rPr lang="es-PE" sz="2400" b="0" u="none" kern="0" dirty="0">
                          <a:effectLst/>
                          <a:latin typeface="+mn-lt"/>
                          <a:ea typeface="Times New Roman" panose="02020603050405020304" pitchFamily="18" charset="0"/>
                          <a:cs typeface="Arial" panose="020B0604020202020204" pitchFamily="34" charset="0"/>
                        </a:rPr>
                        <a:t>Desarrollo de </a:t>
                      </a:r>
                      <a:r>
                        <a:rPr lang="es-ES" sz="2400" b="0" u="none" kern="1200" dirty="0">
                          <a:effectLst/>
                          <a:latin typeface="+mn-lt"/>
                          <a:ea typeface="SimSun" panose="02010600030101010101" pitchFamily="2" charset="-122"/>
                          <a:cs typeface="Arial" panose="020B0604020202020204" pitchFamily="34" charset="0"/>
                        </a:rPr>
                        <a:t>una Interfaz Gráfica para la biblioteca de la Institución Educativa Ricardo Flórez Gutiérrez”</a:t>
                      </a:r>
                      <a:endParaRPr lang="es-PE" sz="2400" b="0" u="none" kern="1200" dirty="0">
                        <a:effectLst/>
                        <a:latin typeface="+mn-lt"/>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2173305822"/>
                  </a:ext>
                </a:extLst>
              </a:tr>
            </a:tbl>
          </a:graphicData>
        </a:graphic>
      </p:graphicFrame>
    </p:spTree>
    <p:extLst>
      <p:ext uri="{BB962C8B-B14F-4D97-AF65-F5344CB8AC3E}">
        <p14:creationId xmlns:p14="http://schemas.microsoft.com/office/powerpoint/2010/main" val="3650340329"/>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D0794BE1-80F9-4312-9655-A48A1F91AC47}"/>
              </a:ext>
            </a:extLst>
          </p:cNvPr>
          <p:cNvSpPr txBox="1"/>
          <p:nvPr/>
        </p:nvSpPr>
        <p:spPr>
          <a:xfrm>
            <a:off x="549796" y="1268760"/>
            <a:ext cx="7128792" cy="4592604"/>
          </a:xfrm>
          <a:prstGeom prst="rect">
            <a:avLst/>
          </a:prstGeom>
          <a:noFill/>
        </p:spPr>
        <p:txBody>
          <a:bodyPr wrap="square">
            <a:spAutoFit/>
          </a:bodyPr>
          <a:lstStyle/>
          <a:p>
            <a:pPr algn="ctr">
              <a:lnSpc>
                <a:spcPct val="150000"/>
              </a:lnSpc>
            </a:pPr>
            <a:r>
              <a:rPr lang="es-ES" sz="2400" b="1" kern="1200" dirty="0">
                <a:effectLst/>
                <a:ea typeface="SimSun" panose="02010600030101010101" pitchFamily="2" charset="-122"/>
                <a:cs typeface="Arial" panose="020B0604020202020204" pitchFamily="34" charset="0"/>
              </a:rPr>
              <a:t>OBJETIVO </a:t>
            </a:r>
            <a:r>
              <a:rPr lang="es-ES" b="1" dirty="0">
                <a:ea typeface="SimSun" panose="02010600030101010101" pitchFamily="2" charset="-122"/>
                <a:cs typeface="Arial" panose="020B0604020202020204" pitchFamily="34" charset="0"/>
              </a:rPr>
              <a:t>ESPECIFICOS</a:t>
            </a:r>
          </a:p>
          <a:p>
            <a:pPr algn="ctr">
              <a:lnSpc>
                <a:spcPct val="150000"/>
              </a:lnSpc>
            </a:pPr>
            <a:endParaRPr lang="es-ES" sz="2400" b="1" kern="1200" dirty="0">
              <a:effectLst/>
              <a:ea typeface="SimSun" panose="02010600030101010101" pitchFamily="2" charset="-122"/>
              <a:cs typeface="Arial" panose="020B0604020202020204" pitchFamily="34" charset="0"/>
            </a:endParaRPr>
          </a:p>
          <a:p>
            <a:pPr marL="645795" indent="-285750">
              <a:lnSpc>
                <a:spcPct val="150000"/>
              </a:lnSpc>
              <a:buFont typeface="Arial" panose="020B0604020202020204" pitchFamily="34" charset="0"/>
              <a:buChar char="•"/>
            </a:pPr>
            <a:r>
              <a:rPr lang="es-ES" sz="1800" kern="1200" dirty="0">
                <a:effectLst/>
                <a:latin typeface="Arial" panose="020B0604020202020204" pitchFamily="34" charset="0"/>
                <a:ea typeface="SimSun" panose="02010600030101010101" pitchFamily="2" charset="-122"/>
                <a:cs typeface="Arial" panose="020B0604020202020204" pitchFamily="34" charset="0"/>
              </a:rPr>
              <a:t>Análisis de requerimientos </a:t>
            </a:r>
          </a:p>
          <a:p>
            <a:pPr marL="645795" indent="-285750">
              <a:lnSpc>
                <a:spcPct val="150000"/>
              </a:lnSpc>
              <a:buFont typeface="Arial" panose="020B0604020202020204" pitchFamily="34" charset="0"/>
              <a:buChar char="•"/>
            </a:pPr>
            <a:r>
              <a:rPr lang="es-ES" sz="1800" kern="1200" dirty="0">
                <a:effectLst/>
                <a:latin typeface="Arial" panose="020B0604020202020204" pitchFamily="34" charset="0"/>
                <a:ea typeface="SimSun" panose="02010600030101010101" pitchFamily="2" charset="-122"/>
                <a:cs typeface="Arial" panose="020B0604020202020204" pitchFamily="34" charset="0"/>
              </a:rPr>
              <a:t>Diseño del diagrama de casos de uso</a:t>
            </a:r>
            <a:endParaRPr lang="es-PE" sz="1800" dirty="0">
              <a:latin typeface="Arial" panose="020B0604020202020204" pitchFamily="34" charset="0"/>
              <a:ea typeface="SimSun" panose="02010600030101010101" pitchFamily="2" charset="-122"/>
              <a:cs typeface="Times New Roman" panose="02020603050405020304" pitchFamily="18" charset="0"/>
            </a:endParaRPr>
          </a:p>
          <a:p>
            <a:pPr marL="645795" indent="-285750">
              <a:lnSpc>
                <a:spcPct val="150000"/>
              </a:lnSpc>
              <a:buFont typeface="Arial" panose="020B0604020202020204" pitchFamily="34" charset="0"/>
              <a:buChar char="•"/>
            </a:pPr>
            <a:r>
              <a:rPr lang="es-ES" sz="1800" kern="1200" dirty="0">
                <a:effectLst/>
                <a:latin typeface="Arial" panose="020B0604020202020204" pitchFamily="34" charset="0"/>
                <a:ea typeface="SimSun" panose="02010600030101010101" pitchFamily="2" charset="-122"/>
                <a:cs typeface="Arial" panose="020B0604020202020204" pitchFamily="34" charset="0"/>
              </a:rPr>
              <a:t>Diseño del diagrama entidad relación</a:t>
            </a:r>
          </a:p>
          <a:p>
            <a:pPr marL="645795" indent="-285750">
              <a:lnSpc>
                <a:spcPct val="150000"/>
              </a:lnSpc>
              <a:buFont typeface="Arial" panose="020B0604020202020204" pitchFamily="34" charset="0"/>
              <a:buChar char="•"/>
            </a:pPr>
            <a:r>
              <a:rPr lang="es-ES" sz="1800" kern="1200" dirty="0">
                <a:effectLst/>
                <a:latin typeface="Arial" panose="020B0604020202020204" pitchFamily="34" charset="0"/>
                <a:ea typeface="SimSun" panose="02010600030101010101" pitchFamily="2" charset="-122"/>
                <a:cs typeface="Arial" panose="020B0604020202020204" pitchFamily="34" charset="0"/>
              </a:rPr>
              <a:t>Diseño del diagrama de clases</a:t>
            </a:r>
            <a:endParaRPr lang="es-PE" sz="1800" dirty="0">
              <a:latin typeface="Arial" panose="020B0604020202020204" pitchFamily="34" charset="0"/>
              <a:ea typeface="SimSun" panose="02010600030101010101" pitchFamily="2" charset="-122"/>
              <a:cs typeface="Times New Roman" panose="02020603050405020304" pitchFamily="18" charset="0"/>
            </a:endParaRPr>
          </a:p>
          <a:p>
            <a:pPr marL="645795" indent="-285750">
              <a:lnSpc>
                <a:spcPct val="150000"/>
              </a:lnSpc>
              <a:buFont typeface="Arial" panose="020B0604020202020204" pitchFamily="34" charset="0"/>
              <a:buChar char="•"/>
            </a:pPr>
            <a:r>
              <a:rPr lang="es-PE" sz="1800" kern="0" dirty="0">
                <a:effectLst/>
                <a:latin typeface="Arial" panose="020B0604020202020204" pitchFamily="34" charset="0"/>
                <a:ea typeface="Times New Roman" panose="02020603050405020304" pitchFamily="18" charset="0"/>
                <a:cs typeface="Arial" panose="020B0604020202020204" pitchFamily="34" charset="0"/>
              </a:rPr>
              <a:t>Diseñar y desarrollar la interfaz gráfica intuitiva y fácil de usar que permita al bibliotecario realizar tareas de gestión de la biblioteca de manera eficiente y sin complicaciones.</a:t>
            </a:r>
            <a:endParaRPr lang="es-PE" sz="1800" kern="1200" dirty="0">
              <a:effectLst/>
              <a:latin typeface="Arial" panose="020B0604020202020204" pitchFamily="34" charset="0"/>
              <a:ea typeface="SimSun" panose="02010600030101010101" pitchFamily="2" charset="-122"/>
              <a:cs typeface="Times New Roman" panose="02020603050405020304" pitchFamily="18" charset="0"/>
            </a:endParaRPr>
          </a:p>
          <a:p>
            <a:pPr algn="ctr">
              <a:lnSpc>
                <a:spcPct val="150000"/>
              </a:lnSpc>
            </a:pPr>
            <a:endParaRPr lang="es-ES" sz="2400" kern="1200" dirty="0">
              <a:effectLst/>
              <a:ea typeface="SimSun" panose="02010600030101010101" pitchFamily="2" charset="-122"/>
              <a:cs typeface="Arial" panose="020B0604020202020204" pitchFamily="34" charset="0"/>
            </a:endParaRPr>
          </a:p>
        </p:txBody>
      </p:sp>
      <p:pic>
        <p:nvPicPr>
          <p:cNvPr id="5" name="Imagen 4">
            <a:extLst>
              <a:ext uri="{FF2B5EF4-FFF2-40B4-BE49-F238E27FC236}">
                <a16:creationId xmlns:a16="http://schemas.microsoft.com/office/drawing/2014/main" id="{0387CCFD-69A2-40CE-A6F5-F910770EE6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70676" y="2122869"/>
            <a:ext cx="3284984" cy="32849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477072862"/>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358617-1200-4F00-AC15-7E565B700918}"/>
              </a:ext>
            </a:extLst>
          </p:cNvPr>
          <p:cNvSpPr txBox="1">
            <a:spLocks/>
          </p:cNvSpPr>
          <p:nvPr/>
        </p:nvSpPr>
        <p:spPr>
          <a:xfrm>
            <a:off x="1895657" y="1268760"/>
            <a:ext cx="3629451" cy="508000"/>
          </a:xfrm>
          <a:prstGeom prst="rect">
            <a:avLst/>
          </a:prstGeom>
        </p:spPr>
        <p:txBody>
          <a:bodyPr rtlCol="0">
            <a:normAutofit fontScale="45000" lnSpcReduction="20000"/>
          </a:bodyPr>
          <a:lstStyle>
            <a:lvl1pPr algn="l" defTabSz="1218987" rtl="0" eaLnBrk="1" latinLnBrk="0" hangingPunct="1">
              <a:lnSpc>
                <a:spcPct val="85000"/>
              </a:lnSpc>
              <a:spcBef>
                <a:spcPct val="0"/>
              </a:spcBef>
              <a:buNone/>
              <a:tabLst/>
              <a:defRPr sz="4400" kern="1200" cap="none" baseline="0">
                <a:solidFill>
                  <a:schemeClr val="tx1"/>
                </a:solidFill>
                <a:latin typeface="+mj-lt"/>
                <a:ea typeface="+mj-ea"/>
                <a:cs typeface="+mj-cs"/>
              </a:defRPr>
            </a:lvl1pPr>
          </a:lstStyle>
          <a:p>
            <a:r>
              <a:rPr lang="es-ES" b="1" dirty="0"/>
              <a:t>METODOLOGÍA KANBAN</a:t>
            </a:r>
          </a:p>
        </p:txBody>
      </p:sp>
      <p:graphicFrame>
        <p:nvGraphicFramePr>
          <p:cNvPr id="3" name="Tabla 2">
            <a:extLst>
              <a:ext uri="{FF2B5EF4-FFF2-40B4-BE49-F238E27FC236}">
                <a16:creationId xmlns:a16="http://schemas.microsoft.com/office/drawing/2014/main" id="{1A079042-FA9E-4430-94FC-931CB7642427}"/>
              </a:ext>
            </a:extLst>
          </p:cNvPr>
          <p:cNvGraphicFramePr>
            <a:graphicFrameLocks noGrp="1"/>
          </p:cNvGraphicFramePr>
          <p:nvPr>
            <p:extLst>
              <p:ext uri="{D42A27DB-BD31-4B8C-83A1-F6EECF244321}">
                <p14:modId xmlns:p14="http://schemas.microsoft.com/office/powerpoint/2010/main" val="186451412"/>
              </p:ext>
            </p:extLst>
          </p:nvPr>
        </p:nvGraphicFramePr>
        <p:xfrm>
          <a:off x="1899945" y="1916832"/>
          <a:ext cx="8388933" cy="4710994"/>
        </p:xfrm>
        <a:graphic>
          <a:graphicData uri="http://schemas.openxmlformats.org/drawingml/2006/table">
            <a:tbl>
              <a:tblPr firstRow="1" firstCol="1" bandRow="1">
                <a:tableStyleId>{1FECB4D8-DB02-4DC6-A0A2-4F2EBAE1DC90}</a:tableStyleId>
              </a:tblPr>
              <a:tblGrid>
                <a:gridCol w="2490233">
                  <a:extLst>
                    <a:ext uri="{9D8B030D-6E8A-4147-A177-3AD203B41FA5}">
                      <a16:colId xmlns:a16="http://schemas.microsoft.com/office/drawing/2014/main" val="1683445696"/>
                    </a:ext>
                  </a:extLst>
                </a:gridCol>
                <a:gridCol w="3277158">
                  <a:extLst>
                    <a:ext uri="{9D8B030D-6E8A-4147-A177-3AD203B41FA5}">
                      <a16:colId xmlns:a16="http://schemas.microsoft.com/office/drawing/2014/main" val="1643896769"/>
                    </a:ext>
                  </a:extLst>
                </a:gridCol>
                <a:gridCol w="2621542">
                  <a:extLst>
                    <a:ext uri="{9D8B030D-6E8A-4147-A177-3AD203B41FA5}">
                      <a16:colId xmlns:a16="http://schemas.microsoft.com/office/drawing/2014/main" val="1570020698"/>
                    </a:ext>
                  </a:extLst>
                </a:gridCol>
              </a:tblGrid>
              <a:tr h="445971">
                <a:tc>
                  <a:txBody>
                    <a:bodyPr/>
                    <a:lstStyle/>
                    <a:p>
                      <a:pPr marL="0" indent="0" algn="ctr">
                        <a:lnSpc>
                          <a:spcPct val="150000"/>
                        </a:lnSpc>
                      </a:pPr>
                      <a:r>
                        <a:rPr lang="es-PE" sz="2000" b="0" kern="0" dirty="0">
                          <a:effectLst/>
                          <a:latin typeface="Arial" panose="020B0604020202020204" pitchFamily="34" charset="0"/>
                          <a:cs typeface="Arial" panose="020B0604020202020204" pitchFamily="34" charset="0"/>
                        </a:rPr>
                        <a:t>Por Hacer</a:t>
                      </a:r>
                      <a:endParaRPr lang="es-PE" sz="2000" b="0" kern="12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R w="3175" cap="flat" cmpd="sng" algn="ctr">
                      <a:solidFill>
                        <a:schemeClr val="tx1"/>
                      </a:solidFill>
                      <a:prstDash val="solid"/>
                      <a:round/>
                      <a:headEnd type="none" w="med" len="med"/>
                      <a:tailEnd type="none" w="med" len="med"/>
                    </a:lnR>
                  </a:tcPr>
                </a:tc>
                <a:tc>
                  <a:txBody>
                    <a:bodyPr/>
                    <a:lstStyle/>
                    <a:p>
                      <a:pPr marL="0" indent="0" algn="ctr">
                        <a:lnSpc>
                          <a:spcPct val="150000"/>
                        </a:lnSpc>
                      </a:pPr>
                      <a:r>
                        <a:rPr lang="es-PE" sz="2000" b="0" kern="0" dirty="0">
                          <a:effectLst/>
                          <a:latin typeface="Arial" panose="020B0604020202020204" pitchFamily="34" charset="0"/>
                          <a:cs typeface="Arial" panose="020B0604020202020204" pitchFamily="34" charset="0"/>
                        </a:rPr>
                        <a:t>En Progreso</a:t>
                      </a:r>
                      <a:endParaRPr lang="es-PE" sz="2000" b="0" kern="12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tcPr>
                </a:tc>
                <a:tc>
                  <a:txBody>
                    <a:bodyPr/>
                    <a:lstStyle/>
                    <a:p>
                      <a:pPr marL="0" indent="0" algn="ctr">
                        <a:lnSpc>
                          <a:spcPct val="150000"/>
                        </a:lnSpc>
                      </a:pPr>
                      <a:r>
                        <a:rPr lang="es-PE" sz="2000" b="0" kern="0" dirty="0">
                          <a:effectLst/>
                          <a:latin typeface="Arial" panose="020B0604020202020204" pitchFamily="34" charset="0"/>
                          <a:cs typeface="Arial" panose="020B0604020202020204" pitchFamily="34" charset="0"/>
                        </a:rPr>
                        <a:t>Completado</a:t>
                      </a:r>
                      <a:endParaRPr lang="es-PE" sz="2000" b="0" kern="12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3175"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56495987"/>
                  </a:ext>
                </a:extLst>
              </a:tr>
              <a:tr h="954763">
                <a:tc>
                  <a:txBody>
                    <a:bodyPr/>
                    <a:lstStyle/>
                    <a:p>
                      <a:pPr marL="0" indent="0">
                        <a:lnSpc>
                          <a:spcPct val="150000"/>
                        </a:lnSpc>
                      </a:pPr>
                      <a:r>
                        <a:rPr lang="es-PE" sz="2000" b="0" kern="0" dirty="0">
                          <a:effectLst/>
                          <a:latin typeface="Arial" panose="020B0604020202020204" pitchFamily="34" charset="0"/>
                          <a:cs typeface="Arial" panose="020B0604020202020204" pitchFamily="34" charset="0"/>
                        </a:rPr>
                        <a:t>Selección de tecnologías</a:t>
                      </a:r>
                      <a:endParaRPr lang="es-PE" sz="2000" b="0" kern="12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R w="3175" cap="flat" cmpd="sng" algn="ctr">
                      <a:solidFill>
                        <a:schemeClr val="tx1"/>
                      </a:solidFill>
                      <a:prstDash val="solid"/>
                      <a:round/>
                      <a:headEnd type="none" w="med" len="med"/>
                      <a:tailEnd type="none" w="med" len="med"/>
                    </a:lnR>
                  </a:tcPr>
                </a:tc>
                <a:tc>
                  <a:txBody>
                    <a:bodyPr/>
                    <a:lstStyle/>
                    <a:p>
                      <a:pPr marL="0" indent="0">
                        <a:lnSpc>
                          <a:spcPct val="150000"/>
                        </a:lnSpc>
                      </a:pPr>
                      <a:r>
                        <a:rPr lang="es-PE" sz="2000" b="0" kern="0" dirty="0">
                          <a:effectLst/>
                          <a:latin typeface="Arial" panose="020B0604020202020204" pitchFamily="34" charset="0"/>
                          <a:cs typeface="Arial" panose="020B0604020202020204" pitchFamily="34" charset="0"/>
                        </a:rPr>
                        <a:t>Desarrollo de la base de datos </a:t>
                      </a:r>
                      <a:endParaRPr lang="es-PE" sz="2000" b="0" kern="12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tcPr>
                </a:tc>
                <a:tc>
                  <a:txBody>
                    <a:bodyPr/>
                    <a:lstStyle/>
                    <a:p>
                      <a:pPr marL="0" indent="0">
                        <a:lnSpc>
                          <a:spcPct val="150000"/>
                        </a:lnSpc>
                      </a:pPr>
                      <a:r>
                        <a:rPr lang="es-PE" sz="2000" b="0" kern="0" dirty="0">
                          <a:effectLst/>
                          <a:latin typeface="Arial" panose="020B0604020202020204" pitchFamily="34" charset="0"/>
                          <a:cs typeface="Arial" panose="020B0604020202020204" pitchFamily="34" charset="0"/>
                        </a:rPr>
                        <a:t>Documentación</a:t>
                      </a:r>
                      <a:endParaRPr lang="es-PE" sz="2000" b="0" kern="12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3175"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719345179"/>
                  </a:ext>
                </a:extLst>
              </a:tr>
              <a:tr h="954763">
                <a:tc>
                  <a:txBody>
                    <a:bodyPr/>
                    <a:lstStyle/>
                    <a:p>
                      <a:pPr marL="0" indent="0">
                        <a:lnSpc>
                          <a:spcPct val="150000"/>
                        </a:lnSpc>
                      </a:pPr>
                      <a:r>
                        <a:rPr lang="es-PE" sz="2000" b="0" kern="0" dirty="0">
                          <a:effectLst/>
                          <a:latin typeface="Arial" panose="020B0604020202020204" pitchFamily="34" charset="0"/>
                          <a:cs typeface="Arial" panose="020B0604020202020204" pitchFamily="34" charset="0"/>
                        </a:rPr>
                        <a:t>Diagnóstico del problema</a:t>
                      </a:r>
                      <a:endParaRPr lang="es-PE" sz="2000" b="0" kern="12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R w="3175" cap="flat" cmpd="sng" algn="ctr">
                      <a:solidFill>
                        <a:schemeClr val="tx1"/>
                      </a:solidFill>
                      <a:prstDash val="solid"/>
                      <a:round/>
                      <a:headEnd type="none" w="med" len="med"/>
                      <a:tailEnd type="none" w="med" len="med"/>
                    </a:lnR>
                  </a:tcPr>
                </a:tc>
                <a:tc>
                  <a:txBody>
                    <a:bodyPr/>
                    <a:lstStyle/>
                    <a:p>
                      <a:pPr marL="0" indent="0">
                        <a:lnSpc>
                          <a:spcPct val="150000"/>
                        </a:lnSpc>
                      </a:pPr>
                      <a:r>
                        <a:rPr lang="es-PE" sz="2000" b="0" kern="0" dirty="0">
                          <a:effectLst/>
                          <a:latin typeface="Arial" panose="020B0604020202020204" pitchFamily="34" charset="0"/>
                          <a:cs typeface="Arial" panose="020B0604020202020204" pitchFamily="34" charset="0"/>
                        </a:rPr>
                        <a:t>Diagrama de clases</a:t>
                      </a:r>
                      <a:endParaRPr lang="es-PE" sz="2000" b="0" kern="12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tcPr>
                </a:tc>
                <a:tc>
                  <a:txBody>
                    <a:bodyPr/>
                    <a:lstStyle/>
                    <a:p>
                      <a:pPr marL="0" indent="0">
                        <a:lnSpc>
                          <a:spcPct val="150000"/>
                        </a:lnSpc>
                      </a:pPr>
                      <a:r>
                        <a:rPr lang="es-PE" sz="2000" b="0" kern="0" dirty="0">
                          <a:effectLst/>
                          <a:latin typeface="Arial" panose="020B0604020202020204" pitchFamily="34" charset="0"/>
                          <a:cs typeface="Arial" panose="020B0604020202020204" pitchFamily="34" charset="0"/>
                        </a:rPr>
                        <a:t>Manual de usuario</a:t>
                      </a:r>
                      <a:endParaRPr lang="es-PE" sz="2000" b="0" kern="12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3175"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668334236"/>
                  </a:ext>
                </a:extLst>
              </a:tr>
              <a:tr h="954763">
                <a:tc>
                  <a:txBody>
                    <a:bodyPr/>
                    <a:lstStyle/>
                    <a:p>
                      <a:pPr marL="0" indent="0">
                        <a:lnSpc>
                          <a:spcPct val="150000"/>
                        </a:lnSpc>
                      </a:pPr>
                      <a:r>
                        <a:rPr lang="es-PE" sz="2000" b="0" kern="0" dirty="0">
                          <a:effectLst/>
                          <a:latin typeface="Arial" panose="020B0604020202020204" pitchFamily="34" charset="0"/>
                          <a:cs typeface="Arial" panose="020B0604020202020204" pitchFamily="34" charset="0"/>
                        </a:rPr>
                        <a:t>Recopilación de Requisitos</a:t>
                      </a:r>
                      <a:endParaRPr lang="es-PE" sz="2000" b="0" kern="12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R w="3175" cap="flat" cmpd="sng" algn="ctr">
                      <a:solidFill>
                        <a:schemeClr val="tx1"/>
                      </a:solidFill>
                      <a:prstDash val="solid"/>
                      <a:round/>
                      <a:headEnd type="none" w="med" len="med"/>
                      <a:tailEnd type="none" w="med" len="med"/>
                    </a:lnR>
                  </a:tcPr>
                </a:tc>
                <a:tc>
                  <a:txBody>
                    <a:bodyPr/>
                    <a:lstStyle/>
                    <a:p>
                      <a:pPr marL="0" indent="0">
                        <a:lnSpc>
                          <a:spcPct val="150000"/>
                        </a:lnSpc>
                      </a:pPr>
                      <a:r>
                        <a:rPr lang="es-PE" sz="2000" b="0" kern="0" dirty="0">
                          <a:effectLst/>
                          <a:latin typeface="Arial" panose="020B0604020202020204" pitchFamily="34" charset="0"/>
                          <a:cs typeface="Arial" panose="020B0604020202020204" pitchFamily="34" charset="0"/>
                        </a:rPr>
                        <a:t>Diagrama de secuencias</a:t>
                      </a:r>
                      <a:endParaRPr lang="es-PE" sz="2000" b="0" kern="12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tcPr>
                </a:tc>
                <a:tc>
                  <a:txBody>
                    <a:bodyPr/>
                    <a:lstStyle/>
                    <a:p>
                      <a:pPr marL="0" indent="0">
                        <a:lnSpc>
                          <a:spcPct val="150000"/>
                        </a:lnSpc>
                      </a:pPr>
                      <a:r>
                        <a:rPr lang="es-PE" sz="2000" b="0" kern="0" dirty="0">
                          <a:effectLst/>
                          <a:latin typeface="Arial" panose="020B0604020202020204" pitchFamily="34" charset="0"/>
                          <a:cs typeface="Arial" panose="020B0604020202020204" pitchFamily="34" charset="0"/>
                        </a:rPr>
                        <a:t>Entrega al cliente</a:t>
                      </a:r>
                      <a:endParaRPr lang="es-PE" sz="2000" b="0" kern="12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3175"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581802846"/>
                  </a:ext>
                </a:extLst>
              </a:tr>
              <a:tr h="954763">
                <a:tc>
                  <a:txBody>
                    <a:bodyPr/>
                    <a:lstStyle/>
                    <a:p>
                      <a:pPr marL="0" indent="0">
                        <a:lnSpc>
                          <a:spcPct val="150000"/>
                        </a:lnSpc>
                      </a:pPr>
                      <a:r>
                        <a:rPr lang="es-PE" sz="2000" b="0" kern="0" dirty="0">
                          <a:effectLst/>
                          <a:latin typeface="Arial" panose="020B0604020202020204" pitchFamily="34" charset="0"/>
                          <a:cs typeface="Arial" panose="020B0604020202020204" pitchFamily="34" charset="0"/>
                        </a:rPr>
                        <a:t>Diagrama de Casos de Uso</a:t>
                      </a:r>
                      <a:endParaRPr lang="es-PE" sz="2000" b="0" kern="12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R w="3175" cap="flat" cmpd="sng" algn="ctr">
                      <a:solidFill>
                        <a:schemeClr val="tx1"/>
                      </a:solidFill>
                      <a:prstDash val="solid"/>
                      <a:round/>
                      <a:headEnd type="none" w="med" len="med"/>
                      <a:tailEnd type="none" w="med" len="med"/>
                    </a:lnR>
                  </a:tcPr>
                </a:tc>
                <a:tc>
                  <a:txBody>
                    <a:bodyPr/>
                    <a:lstStyle/>
                    <a:p>
                      <a:pPr marL="0" indent="0">
                        <a:lnSpc>
                          <a:spcPct val="150000"/>
                        </a:lnSpc>
                      </a:pPr>
                      <a:r>
                        <a:rPr lang="es-PE" sz="2000" b="0" kern="0" dirty="0">
                          <a:effectLst/>
                          <a:latin typeface="Arial" panose="020B0604020202020204" pitchFamily="34" charset="0"/>
                          <a:cs typeface="Arial" panose="020B0604020202020204" pitchFamily="34" charset="0"/>
                        </a:rPr>
                        <a:t>Diseño de Interfaz</a:t>
                      </a:r>
                      <a:endParaRPr lang="es-PE" sz="2000" b="0" kern="12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tcPr>
                </a:tc>
                <a:tc>
                  <a:txBody>
                    <a:bodyPr/>
                    <a:lstStyle/>
                    <a:p>
                      <a:pPr marL="0" indent="0">
                        <a:lnSpc>
                          <a:spcPct val="150000"/>
                        </a:lnSpc>
                      </a:pPr>
                      <a:r>
                        <a:rPr lang="es-PE" sz="2000" b="0" kern="0" dirty="0">
                          <a:effectLst/>
                          <a:latin typeface="Arial" panose="020B0604020202020204" pitchFamily="34" charset="0"/>
                          <a:cs typeface="Arial" panose="020B0604020202020204" pitchFamily="34" charset="0"/>
                        </a:rPr>
                        <a:t>Cierre del Proyecto</a:t>
                      </a:r>
                      <a:endParaRPr lang="es-PE" sz="2000" b="0" kern="12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3175"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990444934"/>
                  </a:ext>
                </a:extLst>
              </a:tr>
              <a:tr h="445971">
                <a:tc>
                  <a:txBody>
                    <a:bodyPr/>
                    <a:lstStyle/>
                    <a:p>
                      <a:pPr marL="0" indent="0">
                        <a:lnSpc>
                          <a:spcPct val="150000"/>
                        </a:lnSpc>
                      </a:pPr>
                      <a:r>
                        <a:rPr lang="es-PE" sz="2000" b="0" kern="0" dirty="0">
                          <a:effectLst/>
                          <a:latin typeface="Arial" panose="020B0604020202020204" pitchFamily="34" charset="0"/>
                          <a:cs typeface="Arial" panose="020B0604020202020204" pitchFamily="34" charset="0"/>
                        </a:rPr>
                        <a:t>Inventariado</a:t>
                      </a:r>
                      <a:endParaRPr lang="es-PE" sz="2000" b="0" kern="12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R w="3175" cap="flat" cmpd="sng" algn="ctr">
                      <a:solidFill>
                        <a:schemeClr val="tx1"/>
                      </a:solidFill>
                      <a:prstDash val="solid"/>
                      <a:round/>
                      <a:headEnd type="none" w="med" len="med"/>
                      <a:tailEnd type="none" w="med" len="med"/>
                    </a:lnR>
                  </a:tcPr>
                </a:tc>
                <a:tc>
                  <a:txBody>
                    <a:bodyPr/>
                    <a:lstStyle/>
                    <a:p>
                      <a:pPr marL="0" indent="0">
                        <a:lnSpc>
                          <a:spcPct val="150000"/>
                        </a:lnSpc>
                      </a:pPr>
                      <a:r>
                        <a:rPr lang="es-PE" sz="2000" b="0" kern="0" dirty="0">
                          <a:effectLst/>
                          <a:latin typeface="Arial" panose="020B0604020202020204" pitchFamily="34" charset="0"/>
                          <a:cs typeface="Arial" panose="020B0604020202020204" pitchFamily="34" charset="0"/>
                        </a:rPr>
                        <a:t> </a:t>
                      </a:r>
                      <a:endParaRPr lang="es-PE" sz="2000" b="0" kern="12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tcPr>
                </a:tc>
                <a:tc>
                  <a:txBody>
                    <a:bodyPr/>
                    <a:lstStyle/>
                    <a:p>
                      <a:pPr marL="0" indent="0">
                        <a:lnSpc>
                          <a:spcPct val="150000"/>
                        </a:lnSpc>
                      </a:pPr>
                      <a:r>
                        <a:rPr lang="es-PE" sz="2000" b="0" kern="0" dirty="0">
                          <a:effectLst/>
                          <a:latin typeface="Arial" panose="020B0604020202020204" pitchFamily="34" charset="0"/>
                          <a:cs typeface="Arial" panose="020B0604020202020204" pitchFamily="34" charset="0"/>
                        </a:rPr>
                        <a:t> </a:t>
                      </a:r>
                      <a:endParaRPr lang="es-PE" sz="2000" b="0" kern="12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3175"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511140016"/>
                  </a:ext>
                </a:extLst>
              </a:tr>
            </a:tbl>
          </a:graphicData>
        </a:graphic>
      </p:graphicFrame>
    </p:spTree>
    <p:extLst>
      <p:ext uri="{BB962C8B-B14F-4D97-AF65-F5344CB8AC3E}">
        <p14:creationId xmlns:p14="http://schemas.microsoft.com/office/powerpoint/2010/main" val="97299743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a 7">
            <a:extLst>
              <a:ext uri="{FF2B5EF4-FFF2-40B4-BE49-F238E27FC236}">
                <a16:creationId xmlns:a16="http://schemas.microsoft.com/office/drawing/2014/main" id="{3C6FA6F9-918F-4446-B322-37E86B0928B6}"/>
              </a:ext>
            </a:extLst>
          </p:cNvPr>
          <p:cNvGraphicFramePr>
            <a:graphicFrameLocks noGrp="1"/>
          </p:cNvGraphicFramePr>
          <p:nvPr>
            <p:extLst>
              <p:ext uri="{D42A27DB-BD31-4B8C-83A1-F6EECF244321}">
                <p14:modId xmlns:p14="http://schemas.microsoft.com/office/powerpoint/2010/main" val="727133540"/>
              </p:ext>
            </p:extLst>
          </p:nvPr>
        </p:nvGraphicFramePr>
        <p:xfrm>
          <a:off x="4281714" y="246743"/>
          <a:ext cx="7285305" cy="6350609"/>
        </p:xfrm>
        <a:graphic>
          <a:graphicData uri="http://schemas.openxmlformats.org/drawingml/2006/table">
            <a:tbl>
              <a:tblPr firstRow="1" firstCol="1" bandRow="1">
                <a:effectLst>
                  <a:outerShdw blurRad="63500" sx="102000" sy="102000" algn="ctr" rotWithShape="0">
                    <a:prstClr val="black">
                      <a:alpha val="40000"/>
                    </a:prstClr>
                  </a:outerShdw>
                </a:effectLst>
                <a:tableStyleId>{F5AB1C69-6EDB-4FF4-983F-18BD219EF322}</a:tableStyleId>
              </a:tblPr>
              <a:tblGrid>
                <a:gridCol w="1858989">
                  <a:extLst>
                    <a:ext uri="{9D8B030D-6E8A-4147-A177-3AD203B41FA5}">
                      <a16:colId xmlns:a16="http://schemas.microsoft.com/office/drawing/2014/main" val="3056191391"/>
                    </a:ext>
                  </a:extLst>
                </a:gridCol>
                <a:gridCol w="5426316">
                  <a:extLst>
                    <a:ext uri="{9D8B030D-6E8A-4147-A177-3AD203B41FA5}">
                      <a16:colId xmlns:a16="http://schemas.microsoft.com/office/drawing/2014/main" val="3641949068"/>
                    </a:ext>
                  </a:extLst>
                </a:gridCol>
              </a:tblGrid>
              <a:tr h="365221">
                <a:tc>
                  <a:txBody>
                    <a:bodyPr/>
                    <a:lstStyle/>
                    <a:p>
                      <a:pPr marL="0" indent="0">
                        <a:lnSpc>
                          <a:spcPct val="150000"/>
                        </a:lnSpc>
                      </a:pPr>
                      <a:r>
                        <a:rPr lang="es-PE" sz="1400" kern="1200" dirty="0">
                          <a:effectLst/>
                        </a:rPr>
                        <a:t>Tecnología</a:t>
                      </a:r>
                      <a:endParaRPr lang="es-PE" sz="1400" kern="1200" dirty="0">
                        <a:effectLst/>
                        <a:latin typeface="Arial" panose="020B0604020202020204" pitchFamily="34" charset="0"/>
                        <a:ea typeface="SimSun" panose="02010600030101010101" pitchFamily="2" charset="-122"/>
                        <a:cs typeface="Times New Roman" panose="02020603050405020304" pitchFamily="18" charset="0"/>
                      </a:endParaRPr>
                    </a:p>
                  </a:txBody>
                  <a:tcPr marL="66324" marR="66324" marT="0" marB="0"/>
                </a:tc>
                <a:tc>
                  <a:txBody>
                    <a:bodyPr/>
                    <a:lstStyle/>
                    <a:p>
                      <a:pPr marL="18415" indent="-457200">
                        <a:lnSpc>
                          <a:spcPct val="150000"/>
                        </a:lnSpc>
                      </a:pPr>
                      <a:r>
                        <a:rPr lang="es-PE" sz="1400" kern="1200" dirty="0">
                          <a:effectLst/>
                        </a:rPr>
                        <a:t>Descripción</a:t>
                      </a:r>
                      <a:endParaRPr lang="es-PE" sz="1400" kern="1200" dirty="0">
                        <a:effectLst/>
                        <a:latin typeface="Arial" panose="020B0604020202020204" pitchFamily="34" charset="0"/>
                        <a:ea typeface="SimSun" panose="02010600030101010101" pitchFamily="2" charset="-122"/>
                        <a:cs typeface="Times New Roman" panose="02020603050405020304" pitchFamily="18" charset="0"/>
                      </a:endParaRPr>
                    </a:p>
                  </a:txBody>
                  <a:tcPr marL="66324" marR="66324" marT="0" marB="0"/>
                </a:tc>
                <a:extLst>
                  <a:ext uri="{0D108BD9-81ED-4DB2-BD59-A6C34878D82A}">
                    <a16:rowId xmlns:a16="http://schemas.microsoft.com/office/drawing/2014/main" val="997177729"/>
                  </a:ext>
                </a:extLst>
              </a:tr>
              <a:tr h="936677">
                <a:tc>
                  <a:txBody>
                    <a:bodyPr/>
                    <a:lstStyle/>
                    <a:p>
                      <a:pPr marL="457200" indent="-457200">
                        <a:lnSpc>
                          <a:spcPct val="150000"/>
                        </a:lnSpc>
                      </a:pPr>
                      <a:r>
                        <a:rPr lang="es-PE" sz="1400" kern="1200" dirty="0">
                          <a:effectLst/>
                        </a:rPr>
                        <a:t>Sistema operativo</a:t>
                      </a:r>
                      <a:endParaRPr lang="es-PE" sz="1400" kern="1200" dirty="0">
                        <a:effectLst/>
                        <a:latin typeface="Arial" panose="020B0604020202020204" pitchFamily="34" charset="0"/>
                        <a:ea typeface="SimSun" panose="02010600030101010101" pitchFamily="2" charset="-122"/>
                        <a:cs typeface="Times New Roman" panose="02020603050405020304" pitchFamily="18" charset="0"/>
                      </a:endParaRPr>
                    </a:p>
                  </a:txBody>
                  <a:tcPr marL="66324" marR="66324" marT="0" marB="0"/>
                </a:tc>
                <a:tc>
                  <a:txBody>
                    <a:bodyPr/>
                    <a:lstStyle/>
                    <a:p>
                      <a:pPr marL="18415" indent="-457200">
                        <a:lnSpc>
                          <a:spcPct val="150000"/>
                        </a:lnSpc>
                      </a:pPr>
                      <a:r>
                        <a:rPr lang="es-PE" sz="1400" kern="1200" dirty="0">
                          <a:effectLst/>
                        </a:rPr>
                        <a:t>Se uso el sistema operativo </a:t>
                      </a:r>
                      <a:r>
                        <a:rPr lang="es-PE" sz="1400" kern="1200" dirty="0">
                          <a:solidFill>
                            <a:srgbClr val="FF0000"/>
                          </a:solidFill>
                          <a:effectLst/>
                        </a:rPr>
                        <a:t>Linux - </a:t>
                      </a:r>
                      <a:r>
                        <a:rPr lang="es-PE" sz="1400" kern="1200" dirty="0" err="1">
                          <a:solidFill>
                            <a:srgbClr val="FF0000"/>
                          </a:solidFill>
                          <a:effectLst/>
                        </a:rPr>
                        <a:t>Zorin</a:t>
                      </a:r>
                      <a:r>
                        <a:rPr lang="es-PE" sz="1400" kern="1200" dirty="0">
                          <a:solidFill>
                            <a:srgbClr val="FF0000"/>
                          </a:solidFill>
                          <a:effectLst/>
                        </a:rPr>
                        <a:t> 17 </a:t>
                      </a:r>
                      <a:r>
                        <a:rPr lang="es-PE" sz="1400" kern="1200" dirty="0">
                          <a:effectLst/>
                        </a:rPr>
                        <a:t>debido a las limitaciones de hardware que tiene la computadora de la biblioteca.</a:t>
                      </a:r>
                      <a:endParaRPr lang="es-PE" sz="1400" kern="1200" dirty="0">
                        <a:effectLst/>
                        <a:latin typeface="Arial" panose="020B0604020202020204" pitchFamily="34" charset="0"/>
                        <a:ea typeface="SimSun" panose="02010600030101010101" pitchFamily="2" charset="-122"/>
                        <a:cs typeface="Times New Roman" panose="02020603050405020304" pitchFamily="18" charset="0"/>
                      </a:endParaRPr>
                    </a:p>
                  </a:txBody>
                  <a:tcPr marL="66324" marR="66324" marT="0" marB="0"/>
                </a:tc>
                <a:extLst>
                  <a:ext uri="{0D108BD9-81ED-4DB2-BD59-A6C34878D82A}">
                    <a16:rowId xmlns:a16="http://schemas.microsoft.com/office/drawing/2014/main" val="1497933331"/>
                  </a:ext>
                </a:extLst>
              </a:tr>
              <a:tr h="1262387">
                <a:tc>
                  <a:txBody>
                    <a:bodyPr/>
                    <a:lstStyle/>
                    <a:p>
                      <a:pPr marL="0" indent="0">
                        <a:lnSpc>
                          <a:spcPct val="150000"/>
                        </a:lnSpc>
                      </a:pPr>
                      <a:r>
                        <a:rPr lang="es-PE" sz="1400" kern="1200" dirty="0">
                          <a:effectLst/>
                        </a:rPr>
                        <a:t>Lenguaje de </a:t>
                      </a:r>
                    </a:p>
                    <a:p>
                      <a:pPr marL="0" indent="0">
                        <a:lnSpc>
                          <a:spcPct val="150000"/>
                        </a:lnSpc>
                      </a:pPr>
                      <a:r>
                        <a:rPr lang="es-PE" sz="1400" kern="1200" dirty="0">
                          <a:effectLst/>
                        </a:rPr>
                        <a:t>programación</a:t>
                      </a:r>
                      <a:endParaRPr lang="es-PE" sz="1400" kern="1200" dirty="0">
                        <a:effectLst/>
                        <a:latin typeface="Arial" panose="020B0604020202020204" pitchFamily="34" charset="0"/>
                        <a:ea typeface="SimSun" panose="02010600030101010101" pitchFamily="2" charset="-122"/>
                        <a:cs typeface="Times New Roman" panose="02020603050405020304" pitchFamily="18" charset="0"/>
                      </a:endParaRPr>
                    </a:p>
                  </a:txBody>
                  <a:tcPr marL="66324" marR="66324" marT="0" marB="0"/>
                </a:tc>
                <a:tc>
                  <a:txBody>
                    <a:bodyPr/>
                    <a:lstStyle/>
                    <a:p>
                      <a:pPr marL="18415" indent="-457200">
                        <a:lnSpc>
                          <a:spcPct val="150000"/>
                        </a:lnSpc>
                      </a:pPr>
                      <a:r>
                        <a:rPr lang="es-ES" sz="1400" kern="1200" dirty="0">
                          <a:effectLst/>
                        </a:rPr>
                        <a:t>Se uso </a:t>
                      </a:r>
                      <a:r>
                        <a:rPr lang="es-ES" sz="1400" kern="1200" dirty="0">
                          <a:solidFill>
                            <a:srgbClr val="FF0000"/>
                          </a:solidFill>
                          <a:effectLst/>
                        </a:rPr>
                        <a:t>Python</a:t>
                      </a:r>
                      <a:r>
                        <a:rPr lang="es-ES" sz="1400" kern="1200" dirty="0">
                          <a:effectLst/>
                        </a:rPr>
                        <a:t> porque es conocido por tener una sintaxis clara y legible que facilita la comprensión, lo que lo hace ideal para el desarrollo del sistema y también </a:t>
                      </a:r>
                      <a:r>
                        <a:rPr lang="es-PE" sz="1400" kern="1200" dirty="0">
                          <a:effectLst/>
                        </a:rPr>
                        <a:t>porque es el lenguaje que más uso le he dado a lo largo de mi carrera.</a:t>
                      </a:r>
                      <a:endParaRPr lang="es-PE" sz="1400" kern="1200" dirty="0">
                        <a:effectLst/>
                        <a:latin typeface="Arial" panose="020B0604020202020204" pitchFamily="34" charset="0"/>
                        <a:ea typeface="SimSun" panose="02010600030101010101" pitchFamily="2" charset="-122"/>
                        <a:cs typeface="Times New Roman" panose="02020603050405020304" pitchFamily="18" charset="0"/>
                      </a:endParaRPr>
                    </a:p>
                  </a:txBody>
                  <a:tcPr marL="66324" marR="66324" marT="0" marB="0"/>
                </a:tc>
                <a:extLst>
                  <a:ext uri="{0D108BD9-81ED-4DB2-BD59-A6C34878D82A}">
                    <a16:rowId xmlns:a16="http://schemas.microsoft.com/office/drawing/2014/main" val="1135682968"/>
                  </a:ext>
                </a:extLst>
              </a:tr>
              <a:tr h="936677">
                <a:tc>
                  <a:txBody>
                    <a:bodyPr/>
                    <a:lstStyle/>
                    <a:p>
                      <a:pPr marL="0" indent="0">
                        <a:lnSpc>
                          <a:spcPct val="150000"/>
                        </a:lnSpc>
                      </a:pPr>
                      <a:r>
                        <a:rPr lang="es-PE" sz="1400" kern="1200" dirty="0">
                          <a:effectLst/>
                        </a:rPr>
                        <a:t>Interfaz grafica</a:t>
                      </a:r>
                      <a:endParaRPr lang="es-PE" sz="1400" kern="1200" dirty="0">
                        <a:effectLst/>
                        <a:latin typeface="Arial" panose="020B0604020202020204" pitchFamily="34" charset="0"/>
                        <a:ea typeface="SimSun" panose="02010600030101010101" pitchFamily="2" charset="-122"/>
                        <a:cs typeface="Times New Roman" panose="02020603050405020304" pitchFamily="18" charset="0"/>
                      </a:endParaRPr>
                    </a:p>
                  </a:txBody>
                  <a:tcPr marL="66324" marR="66324" marT="0" marB="0"/>
                </a:tc>
                <a:tc>
                  <a:txBody>
                    <a:bodyPr/>
                    <a:lstStyle/>
                    <a:p>
                      <a:pPr marL="18415" indent="-457200">
                        <a:lnSpc>
                          <a:spcPct val="150000"/>
                        </a:lnSpc>
                      </a:pPr>
                      <a:r>
                        <a:rPr lang="es-PE" sz="1400" kern="1200" dirty="0">
                          <a:effectLst/>
                        </a:rPr>
                        <a:t>Para la interfaz gráfica se hizo uso de la </a:t>
                      </a:r>
                      <a:r>
                        <a:rPr lang="es-PE" sz="1400" kern="1200" dirty="0">
                          <a:solidFill>
                            <a:srgbClr val="FF0000"/>
                          </a:solidFill>
                          <a:effectLst/>
                        </a:rPr>
                        <a:t>librería Tkinter</a:t>
                      </a:r>
                      <a:r>
                        <a:rPr lang="es-PE" sz="1400" kern="1200" dirty="0">
                          <a:effectLst/>
                        </a:rPr>
                        <a:t> debido a su simplicidad y fácil manejo de los diferentes widgets que dispone esta librería.</a:t>
                      </a:r>
                      <a:endParaRPr lang="es-PE" sz="1400" kern="1200" dirty="0">
                        <a:effectLst/>
                        <a:latin typeface="Arial" panose="020B0604020202020204" pitchFamily="34" charset="0"/>
                        <a:ea typeface="SimSun" panose="02010600030101010101" pitchFamily="2" charset="-122"/>
                        <a:cs typeface="Times New Roman" panose="02020603050405020304" pitchFamily="18" charset="0"/>
                      </a:endParaRPr>
                    </a:p>
                  </a:txBody>
                  <a:tcPr marL="66324" marR="66324" marT="0" marB="0"/>
                </a:tc>
                <a:extLst>
                  <a:ext uri="{0D108BD9-81ED-4DB2-BD59-A6C34878D82A}">
                    <a16:rowId xmlns:a16="http://schemas.microsoft.com/office/drawing/2014/main" val="3176287664"/>
                  </a:ext>
                </a:extLst>
              </a:tr>
              <a:tr h="936677">
                <a:tc>
                  <a:txBody>
                    <a:bodyPr/>
                    <a:lstStyle/>
                    <a:p>
                      <a:pPr marL="457200" indent="-457200">
                        <a:lnSpc>
                          <a:spcPct val="150000"/>
                        </a:lnSpc>
                      </a:pPr>
                      <a:r>
                        <a:rPr lang="es-PE" sz="1400" kern="1200" dirty="0">
                          <a:effectLst/>
                        </a:rPr>
                        <a:t>Tema del sistema</a:t>
                      </a:r>
                      <a:endParaRPr lang="es-PE" sz="1400" kern="1200" dirty="0">
                        <a:effectLst/>
                        <a:latin typeface="Arial" panose="020B0604020202020204" pitchFamily="34" charset="0"/>
                        <a:ea typeface="SimSun" panose="02010600030101010101" pitchFamily="2" charset="-122"/>
                        <a:cs typeface="Times New Roman" panose="02020603050405020304" pitchFamily="18" charset="0"/>
                      </a:endParaRPr>
                    </a:p>
                  </a:txBody>
                  <a:tcPr marL="66324" marR="66324" marT="0" marB="0"/>
                </a:tc>
                <a:tc>
                  <a:txBody>
                    <a:bodyPr/>
                    <a:lstStyle/>
                    <a:p>
                      <a:pPr marL="18415" indent="-457200">
                        <a:lnSpc>
                          <a:spcPct val="150000"/>
                        </a:lnSpc>
                      </a:pPr>
                      <a:r>
                        <a:rPr lang="es-PE" sz="1400" kern="1200" dirty="0">
                          <a:effectLst/>
                        </a:rPr>
                        <a:t>Para la elección de un tema se hizo uso del </a:t>
                      </a:r>
                      <a:r>
                        <a:rPr lang="es-PE" sz="1400" kern="1200" dirty="0">
                          <a:solidFill>
                            <a:srgbClr val="FF0000"/>
                          </a:solidFill>
                          <a:effectLst/>
                        </a:rPr>
                        <a:t>framework llamado Ttkbootstrap</a:t>
                      </a:r>
                      <a:r>
                        <a:rPr lang="es-PE" sz="1400" kern="1200" dirty="0">
                          <a:effectLst/>
                        </a:rPr>
                        <a:t> que dispone de varios temas con diferentes contrastes.</a:t>
                      </a:r>
                      <a:endParaRPr lang="es-PE" sz="1400" kern="1200" dirty="0">
                        <a:effectLst/>
                        <a:latin typeface="Arial" panose="020B0604020202020204" pitchFamily="34" charset="0"/>
                        <a:ea typeface="SimSun" panose="02010600030101010101" pitchFamily="2" charset="-122"/>
                        <a:cs typeface="Times New Roman" panose="02020603050405020304" pitchFamily="18" charset="0"/>
                      </a:endParaRPr>
                    </a:p>
                  </a:txBody>
                  <a:tcPr marL="66324" marR="66324" marT="0" marB="0"/>
                </a:tc>
                <a:extLst>
                  <a:ext uri="{0D108BD9-81ED-4DB2-BD59-A6C34878D82A}">
                    <a16:rowId xmlns:a16="http://schemas.microsoft.com/office/drawing/2014/main" val="2703373988"/>
                  </a:ext>
                </a:extLst>
              </a:tr>
              <a:tr h="1912970">
                <a:tc>
                  <a:txBody>
                    <a:bodyPr/>
                    <a:lstStyle/>
                    <a:p>
                      <a:pPr marL="457200" indent="-457200">
                        <a:lnSpc>
                          <a:spcPct val="150000"/>
                        </a:lnSpc>
                      </a:pPr>
                      <a:r>
                        <a:rPr lang="es-PE" sz="1400" kern="1200">
                          <a:effectLst/>
                        </a:rPr>
                        <a:t>Base de datos</a:t>
                      </a:r>
                      <a:endParaRPr lang="es-PE" sz="1400" kern="1200">
                        <a:effectLst/>
                        <a:latin typeface="Arial" panose="020B0604020202020204" pitchFamily="34" charset="0"/>
                        <a:ea typeface="SimSun" panose="02010600030101010101" pitchFamily="2" charset="-122"/>
                        <a:cs typeface="Times New Roman" panose="02020603050405020304" pitchFamily="18" charset="0"/>
                      </a:endParaRPr>
                    </a:p>
                  </a:txBody>
                  <a:tcPr marL="66324" marR="66324" marT="0" marB="0"/>
                </a:tc>
                <a:tc>
                  <a:txBody>
                    <a:bodyPr/>
                    <a:lstStyle/>
                    <a:p>
                      <a:pPr marL="18415" indent="-457200">
                        <a:lnSpc>
                          <a:spcPct val="150000"/>
                        </a:lnSpc>
                      </a:pPr>
                      <a:r>
                        <a:rPr lang="es-PE" sz="1400" kern="1200" dirty="0">
                          <a:effectLst/>
                        </a:rPr>
                        <a:t>Se utilizo la </a:t>
                      </a:r>
                      <a:r>
                        <a:rPr lang="es-PE" sz="1400" kern="1200" dirty="0">
                          <a:solidFill>
                            <a:srgbClr val="FF0000"/>
                          </a:solidFill>
                          <a:effectLst/>
                        </a:rPr>
                        <a:t>base de datos SQLite </a:t>
                      </a:r>
                      <a:r>
                        <a:rPr lang="es-PE" sz="1400" kern="1200" dirty="0">
                          <a:effectLst/>
                        </a:rPr>
                        <a:t>porque aparte de que tenga soporte nativo en Python, SQLite es una base de datos ligera de fácil integración </a:t>
                      </a:r>
                      <a:r>
                        <a:rPr lang="es-ES" sz="1400" kern="1200" dirty="0">
                          <a:effectLst/>
                        </a:rPr>
                        <a:t>y que está diseñado para ser eficiente en términos de consumo de recursos de hardware y memoria. Ideal para este proyecto ya que una de sus limitaciones es el hardware de la computadora.</a:t>
                      </a:r>
                    </a:p>
                  </a:txBody>
                  <a:tcPr marL="66324" marR="66324" marT="0" marB="0"/>
                </a:tc>
                <a:extLst>
                  <a:ext uri="{0D108BD9-81ED-4DB2-BD59-A6C34878D82A}">
                    <a16:rowId xmlns:a16="http://schemas.microsoft.com/office/drawing/2014/main" val="1474341794"/>
                  </a:ext>
                </a:extLst>
              </a:tr>
            </a:tbl>
          </a:graphicData>
        </a:graphic>
      </p:graphicFrame>
      <p:sp>
        <p:nvSpPr>
          <p:cNvPr id="10" name="Título 1">
            <a:extLst>
              <a:ext uri="{FF2B5EF4-FFF2-40B4-BE49-F238E27FC236}">
                <a16:creationId xmlns:a16="http://schemas.microsoft.com/office/drawing/2014/main" id="{E7FB2F8A-0280-4F45-8561-91B763EF7570}"/>
              </a:ext>
            </a:extLst>
          </p:cNvPr>
          <p:cNvSpPr>
            <a:spLocks noGrp="1"/>
          </p:cNvSpPr>
          <p:nvPr>
            <p:ph type="title"/>
          </p:nvPr>
        </p:nvSpPr>
        <p:spPr>
          <a:xfrm>
            <a:off x="189756" y="1628800"/>
            <a:ext cx="3629451" cy="508000"/>
          </a:xfrm>
        </p:spPr>
        <p:txBody>
          <a:bodyPr rtlCol="0">
            <a:normAutofit fontScale="90000"/>
          </a:bodyPr>
          <a:lstStyle/>
          <a:p>
            <a:pPr rtl="0"/>
            <a:r>
              <a:rPr lang="es-ES" dirty="0"/>
              <a:t>ELECCIÓN DE TECNOLOGIAS</a:t>
            </a:r>
          </a:p>
        </p:txBody>
      </p:sp>
    </p:spTree>
    <p:extLst>
      <p:ext uri="{BB962C8B-B14F-4D97-AF65-F5344CB8AC3E}">
        <p14:creationId xmlns:p14="http://schemas.microsoft.com/office/powerpoint/2010/main" val="156358234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5BDF5AA-A961-4C1B-BEE2-076B631246B3}"/>
              </a:ext>
            </a:extLst>
          </p:cNvPr>
          <p:cNvSpPr txBox="1"/>
          <p:nvPr/>
        </p:nvSpPr>
        <p:spPr>
          <a:xfrm>
            <a:off x="8987143" y="2204864"/>
            <a:ext cx="3188398" cy="2116990"/>
          </a:xfrm>
          <a:prstGeom prst="rect">
            <a:avLst/>
          </a:prstGeom>
          <a:noFill/>
        </p:spPr>
        <p:txBody>
          <a:bodyPr wrap="square">
            <a:spAutoFit/>
          </a:bodyPr>
          <a:lstStyle/>
          <a:p>
            <a:pPr marL="0" lvl="2">
              <a:lnSpc>
                <a:spcPct val="150000"/>
              </a:lnSpc>
            </a:pPr>
            <a:r>
              <a:rPr lang="es-PE" sz="1800" b="1" kern="1200" dirty="0">
                <a:effectLst/>
                <a:ea typeface="SimHei" panose="02010609060101010101" pitchFamily="49" charset="-122"/>
                <a:cs typeface="Arial" panose="020B0604020202020204" pitchFamily="34" charset="0"/>
              </a:rPr>
              <a:t>Requisitos no Funcionales:</a:t>
            </a:r>
            <a:endParaRPr lang="es-PE" sz="1800" b="1" dirty="0">
              <a:ea typeface="SimHei" panose="02010609060101010101" pitchFamily="49" charset="-122"/>
              <a:cs typeface="Times New Roman" panose="02020603050405020304" pitchFamily="18" charset="0"/>
            </a:endParaRPr>
          </a:p>
          <a:p>
            <a:pPr marL="285750" lvl="2" indent="-285750">
              <a:lnSpc>
                <a:spcPct val="150000"/>
              </a:lnSpc>
              <a:buFont typeface="Arial" panose="020B0604020202020204" pitchFamily="34" charset="0"/>
              <a:buChar char="•"/>
            </a:pPr>
            <a:r>
              <a:rPr lang="es-PE" sz="1800" kern="1200" dirty="0">
                <a:effectLst/>
                <a:ea typeface="SimSun" panose="02010600030101010101" pitchFamily="2" charset="-122"/>
                <a:cs typeface="Times New Roman" panose="02020603050405020304" pitchFamily="18" charset="0"/>
              </a:rPr>
              <a:t>Usabilidad</a:t>
            </a:r>
            <a:endParaRPr lang="es-PE" sz="1800" dirty="0">
              <a:ea typeface="SimSun" panose="02010600030101010101" pitchFamily="2" charset="-122"/>
              <a:cs typeface="Times New Roman" panose="02020603050405020304" pitchFamily="18" charset="0"/>
            </a:endParaRPr>
          </a:p>
          <a:p>
            <a:pPr marL="285750" lvl="2" indent="-285750">
              <a:lnSpc>
                <a:spcPct val="150000"/>
              </a:lnSpc>
              <a:buFont typeface="Arial" panose="020B0604020202020204" pitchFamily="34" charset="0"/>
              <a:buChar char="•"/>
            </a:pPr>
            <a:r>
              <a:rPr lang="es-PE" sz="1800" kern="0" dirty="0">
                <a:effectLst/>
                <a:ea typeface="Times New Roman" panose="02020603050405020304" pitchFamily="18" charset="0"/>
                <a:cs typeface="Arial" panose="020B0604020202020204" pitchFamily="34" charset="0"/>
              </a:rPr>
              <a:t>Rendimiento</a:t>
            </a:r>
            <a:endParaRPr lang="es-PE" sz="1800" dirty="0">
              <a:ea typeface="SimSun" panose="02010600030101010101" pitchFamily="2" charset="-122"/>
              <a:cs typeface="Times New Roman" panose="02020603050405020304" pitchFamily="18" charset="0"/>
            </a:endParaRPr>
          </a:p>
          <a:p>
            <a:pPr marL="285750" lvl="2" indent="-285750">
              <a:lnSpc>
                <a:spcPct val="150000"/>
              </a:lnSpc>
              <a:buFont typeface="Arial" panose="020B0604020202020204" pitchFamily="34" charset="0"/>
              <a:buChar char="•"/>
            </a:pPr>
            <a:r>
              <a:rPr lang="es-PE" sz="1800" kern="0" dirty="0">
                <a:effectLst/>
                <a:ea typeface="Times New Roman" panose="02020603050405020304" pitchFamily="18" charset="0"/>
                <a:cs typeface="Arial" panose="020B0604020202020204" pitchFamily="34" charset="0"/>
              </a:rPr>
              <a:t>Escalabilidad</a:t>
            </a:r>
            <a:endParaRPr lang="es-PE" sz="1800" dirty="0">
              <a:ea typeface="SimSun" panose="02010600030101010101" pitchFamily="2" charset="-122"/>
              <a:cs typeface="Times New Roman" panose="02020603050405020304" pitchFamily="18" charset="0"/>
            </a:endParaRPr>
          </a:p>
          <a:p>
            <a:pPr marL="285750" lvl="2" indent="-285750">
              <a:lnSpc>
                <a:spcPct val="150000"/>
              </a:lnSpc>
              <a:buFont typeface="Arial" panose="020B0604020202020204" pitchFamily="34" charset="0"/>
              <a:buChar char="•"/>
            </a:pPr>
            <a:r>
              <a:rPr lang="es-PE" sz="1800" kern="0" dirty="0">
                <a:effectLst/>
                <a:ea typeface="Times New Roman" panose="02020603050405020304" pitchFamily="18" charset="0"/>
                <a:cs typeface="Arial" panose="020B0604020202020204" pitchFamily="34" charset="0"/>
              </a:rPr>
              <a:t>Hardware y software</a:t>
            </a:r>
            <a:endParaRPr lang="es-PE" sz="1800" kern="1200" dirty="0">
              <a:effectLst/>
              <a:ea typeface="SimSun" panose="02010600030101010101" pitchFamily="2" charset="-122"/>
              <a:cs typeface="Times New Roman" panose="02020603050405020304" pitchFamily="18" charset="0"/>
            </a:endParaRPr>
          </a:p>
        </p:txBody>
      </p:sp>
      <p:sp>
        <p:nvSpPr>
          <p:cNvPr id="7" name="Elipse 6">
            <a:extLst>
              <a:ext uri="{FF2B5EF4-FFF2-40B4-BE49-F238E27FC236}">
                <a16:creationId xmlns:a16="http://schemas.microsoft.com/office/drawing/2014/main" id="{69C14151-1C8D-4A8E-8FFE-BF7DDF43F639}"/>
              </a:ext>
            </a:extLst>
          </p:cNvPr>
          <p:cNvSpPr/>
          <p:nvPr/>
        </p:nvSpPr>
        <p:spPr>
          <a:xfrm>
            <a:off x="-4778796" y="1531794"/>
            <a:ext cx="9000000" cy="3463130"/>
          </a:xfrm>
          <a:prstGeom prst="ellipse">
            <a:avLst/>
          </a:prstGeom>
          <a:noFill/>
          <a:ln w="38100" cmpd="dbl">
            <a:solidFill>
              <a:schemeClr val="accent1">
                <a:lumMod val="7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3" name="CuadroTexto 2">
            <a:extLst>
              <a:ext uri="{FF2B5EF4-FFF2-40B4-BE49-F238E27FC236}">
                <a16:creationId xmlns:a16="http://schemas.microsoft.com/office/drawing/2014/main" id="{FE9AD363-80CF-43B6-B215-71A767CD9670}"/>
              </a:ext>
            </a:extLst>
          </p:cNvPr>
          <p:cNvSpPr txBox="1"/>
          <p:nvPr/>
        </p:nvSpPr>
        <p:spPr>
          <a:xfrm>
            <a:off x="333772" y="2204864"/>
            <a:ext cx="3600400" cy="2116990"/>
          </a:xfrm>
          <a:prstGeom prst="rect">
            <a:avLst/>
          </a:prstGeom>
          <a:noFill/>
        </p:spPr>
        <p:txBody>
          <a:bodyPr wrap="square">
            <a:spAutoFit/>
          </a:bodyPr>
          <a:lstStyle/>
          <a:p>
            <a:pPr marL="0" lvl="2">
              <a:lnSpc>
                <a:spcPct val="150000"/>
              </a:lnSpc>
            </a:pPr>
            <a:r>
              <a:rPr lang="es-PE" sz="1800" b="1" kern="1200" dirty="0">
                <a:effectLst/>
                <a:ea typeface="SimHei" panose="02010609060101010101" pitchFamily="49" charset="-122"/>
                <a:cs typeface="Arial" panose="020B0604020202020204" pitchFamily="34" charset="0"/>
              </a:rPr>
              <a:t>Requisitos Funcionales:</a:t>
            </a:r>
            <a:endParaRPr lang="es-PE" sz="1800" b="1" kern="1200" dirty="0">
              <a:effectLst/>
              <a:ea typeface="SimHei" panose="02010609060101010101" pitchFamily="49" charset="-122"/>
              <a:cs typeface="Times New Roman" panose="02020603050405020304" pitchFamily="18" charset="0"/>
            </a:endParaRPr>
          </a:p>
          <a:p>
            <a:pPr marL="285750" lvl="0" indent="-285750">
              <a:lnSpc>
                <a:spcPct val="150000"/>
              </a:lnSpc>
              <a:buFont typeface="Arial" panose="020B0604020202020204" pitchFamily="34" charset="0"/>
              <a:buChar char="•"/>
            </a:pPr>
            <a:r>
              <a:rPr lang="es-PE" sz="1800" kern="1200" dirty="0">
                <a:effectLst/>
                <a:ea typeface="SimSun" panose="02010600030101010101" pitchFamily="2" charset="-122"/>
                <a:cs typeface="Times New Roman" panose="02020603050405020304" pitchFamily="18" charset="0"/>
              </a:rPr>
              <a:t>Gestión de Libros y Laminas</a:t>
            </a:r>
            <a:endParaRPr lang="es-PE" sz="1800" dirty="0">
              <a:ea typeface="SimSun" panose="02010600030101010101" pitchFamily="2" charset="-122"/>
              <a:cs typeface="Times New Roman" panose="02020603050405020304" pitchFamily="18" charset="0"/>
            </a:endParaRPr>
          </a:p>
          <a:p>
            <a:pPr marL="285750" lvl="0" indent="-285750">
              <a:lnSpc>
                <a:spcPct val="150000"/>
              </a:lnSpc>
              <a:buFont typeface="Arial" panose="020B0604020202020204" pitchFamily="34" charset="0"/>
              <a:buChar char="•"/>
            </a:pPr>
            <a:r>
              <a:rPr lang="es-PE" sz="1800" kern="0" dirty="0">
                <a:effectLst/>
                <a:ea typeface="Times New Roman" panose="02020603050405020304" pitchFamily="18" charset="0"/>
                <a:cs typeface="Arial" panose="020B0604020202020204" pitchFamily="34" charset="0"/>
              </a:rPr>
              <a:t>Gestión de Usuarios</a:t>
            </a:r>
            <a:endParaRPr lang="es-PE" sz="1800" dirty="0">
              <a:ea typeface="SimSun" panose="02010600030101010101" pitchFamily="2" charset="-122"/>
              <a:cs typeface="Times New Roman" panose="02020603050405020304" pitchFamily="18" charset="0"/>
            </a:endParaRPr>
          </a:p>
          <a:p>
            <a:pPr marL="285750" lvl="0" indent="-285750">
              <a:lnSpc>
                <a:spcPct val="150000"/>
              </a:lnSpc>
              <a:buFont typeface="Arial" panose="020B0604020202020204" pitchFamily="34" charset="0"/>
              <a:buChar char="•"/>
            </a:pPr>
            <a:r>
              <a:rPr lang="es-PE" sz="1800" kern="0" dirty="0">
                <a:effectLst/>
                <a:ea typeface="Times New Roman" panose="02020603050405020304" pitchFamily="18" charset="0"/>
                <a:cs typeface="Arial" panose="020B0604020202020204" pitchFamily="34" charset="0"/>
              </a:rPr>
              <a:t>Préstamos y Devoluciones</a:t>
            </a:r>
            <a:endParaRPr lang="es-PE" sz="1800" dirty="0">
              <a:ea typeface="SimSun" panose="02010600030101010101" pitchFamily="2" charset="-122"/>
              <a:cs typeface="Times New Roman" panose="02020603050405020304" pitchFamily="18" charset="0"/>
            </a:endParaRPr>
          </a:p>
          <a:p>
            <a:pPr marL="285750" lvl="0" indent="-285750">
              <a:lnSpc>
                <a:spcPct val="150000"/>
              </a:lnSpc>
              <a:buFont typeface="Arial" panose="020B0604020202020204" pitchFamily="34" charset="0"/>
              <a:buChar char="•"/>
            </a:pPr>
            <a:r>
              <a:rPr lang="es-PE" sz="1800" kern="0" dirty="0">
                <a:effectLst/>
                <a:ea typeface="Times New Roman" panose="02020603050405020304" pitchFamily="18" charset="0"/>
                <a:cs typeface="Arial" panose="020B0604020202020204" pitchFamily="34" charset="0"/>
              </a:rPr>
              <a:t>Búsqueda</a:t>
            </a:r>
            <a:endParaRPr lang="es-PE" sz="1800" kern="1200" dirty="0">
              <a:effectLst/>
              <a:ea typeface="SimSun" panose="02010600030101010101" pitchFamily="2" charset="-122"/>
              <a:cs typeface="Times New Roman" panose="02020603050405020304" pitchFamily="18" charset="0"/>
            </a:endParaRPr>
          </a:p>
        </p:txBody>
      </p:sp>
      <p:sp>
        <p:nvSpPr>
          <p:cNvPr id="8" name="Elipse 7">
            <a:extLst>
              <a:ext uri="{FF2B5EF4-FFF2-40B4-BE49-F238E27FC236}">
                <a16:creationId xmlns:a16="http://schemas.microsoft.com/office/drawing/2014/main" id="{C8144DED-498F-4309-B97F-85DB256C2DF4}"/>
              </a:ext>
            </a:extLst>
          </p:cNvPr>
          <p:cNvSpPr/>
          <p:nvPr/>
        </p:nvSpPr>
        <p:spPr>
          <a:xfrm>
            <a:off x="7967622" y="1531794"/>
            <a:ext cx="9000000" cy="3463130"/>
          </a:xfrm>
          <a:prstGeom prst="ellipse">
            <a:avLst/>
          </a:prstGeom>
          <a:noFill/>
          <a:ln w="38100" cmpd="dbl">
            <a:solidFill>
              <a:schemeClr val="accent1">
                <a:lumMod val="7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10" name="Imagen 9">
            <a:extLst>
              <a:ext uri="{FF2B5EF4-FFF2-40B4-BE49-F238E27FC236}">
                <a16:creationId xmlns:a16="http://schemas.microsoft.com/office/drawing/2014/main" id="{D53469A7-E6BF-4B04-97A3-E0AE2EA4F2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1020" y="596025"/>
            <a:ext cx="1534563" cy="114944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Imagen 11">
            <a:extLst>
              <a:ext uri="{FF2B5EF4-FFF2-40B4-BE49-F238E27FC236}">
                <a16:creationId xmlns:a16="http://schemas.microsoft.com/office/drawing/2014/main" id="{44140E63-156A-4986-A11A-3930F09BA447}"/>
              </a:ext>
            </a:extLst>
          </p:cNvPr>
          <p:cNvPicPr>
            <a:picLocks noChangeAspect="1"/>
          </p:cNvPicPr>
          <p:nvPr/>
        </p:nvPicPr>
        <p:blipFill rotWithShape="1">
          <a:blip r:embed="rId3">
            <a:extLst>
              <a:ext uri="{28A0092B-C50C-407E-A947-70E740481C1C}">
                <a14:useLocalDpi xmlns:a14="http://schemas.microsoft.com/office/drawing/2010/main" val="0"/>
              </a:ext>
            </a:extLst>
          </a:blip>
          <a:srcRect t="5344"/>
          <a:stretch/>
        </p:blipFill>
        <p:spPr>
          <a:xfrm>
            <a:off x="4883256" y="1970140"/>
            <a:ext cx="981759" cy="13939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Imagen 13">
            <a:extLst>
              <a:ext uri="{FF2B5EF4-FFF2-40B4-BE49-F238E27FC236}">
                <a16:creationId xmlns:a16="http://schemas.microsoft.com/office/drawing/2014/main" id="{FAEF6A21-0FDB-4D7E-BB4A-67E8DC0AC0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0570" y="4994924"/>
            <a:ext cx="1433601" cy="13650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 name="Imagen 15">
            <a:extLst>
              <a:ext uri="{FF2B5EF4-FFF2-40B4-BE49-F238E27FC236}">
                <a16:creationId xmlns:a16="http://schemas.microsoft.com/office/drawing/2014/main" id="{ED57DEBF-C5E1-4DA8-934F-169656F3089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35512" y="3747498"/>
            <a:ext cx="1521155" cy="13650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8" name="Imagen 17">
            <a:extLst>
              <a:ext uri="{FF2B5EF4-FFF2-40B4-BE49-F238E27FC236}">
                <a16:creationId xmlns:a16="http://schemas.microsoft.com/office/drawing/2014/main" id="{9C17D6E2-4898-4409-9F76-4511630690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61503" y="596026"/>
            <a:ext cx="1776054" cy="127339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 name="Imagen 19">
            <a:extLst>
              <a:ext uri="{FF2B5EF4-FFF2-40B4-BE49-F238E27FC236}">
                <a16:creationId xmlns:a16="http://schemas.microsoft.com/office/drawing/2014/main" id="{834A4488-2F96-4829-B0AD-7AB3EFBAAC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86494" y="2167464"/>
            <a:ext cx="1021625" cy="10216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2" name="Imagen 21">
            <a:extLst>
              <a:ext uri="{FF2B5EF4-FFF2-40B4-BE49-F238E27FC236}">
                <a16:creationId xmlns:a16="http://schemas.microsoft.com/office/drawing/2014/main" id="{303B7779-B091-49C9-9809-3C9385E1F81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84485" y="3778207"/>
            <a:ext cx="1515271" cy="10872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4" name="Imagen 23">
            <a:extLst>
              <a:ext uri="{FF2B5EF4-FFF2-40B4-BE49-F238E27FC236}">
                <a16:creationId xmlns:a16="http://schemas.microsoft.com/office/drawing/2014/main" id="{8ECF10BD-9F12-4360-9B73-D5431EC1242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41557" y="5017335"/>
            <a:ext cx="1650627" cy="138927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76301888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89756" y="1844824"/>
            <a:ext cx="3629451" cy="508000"/>
          </a:xfrm>
        </p:spPr>
        <p:txBody>
          <a:bodyPr rtlCol="0">
            <a:normAutofit fontScale="90000"/>
          </a:bodyPr>
          <a:lstStyle/>
          <a:p>
            <a:pPr rtl="0"/>
            <a:r>
              <a:rPr lang="es-ES" dirty="0"/>
              <a:t>DIAGRAMA DE CASOS DE USO</a:t>
            </a:r>
          </a:p>
        </p:txBody>
      </p:sp>
      <p:pic>
        <p:nvPicPr>
          <p:cNvPr id="6" name="Imagen 5">
            <a:extLst>
              <a:ext uri="{FF2B5EF4-FFF2-40B4-BE49-F238E27FC236}">
                <a16:creationId xmlns:a16="http://schemas.microsoft.com/office/drawing/2014/main" id="{0E56B9C9-2C6C-4E90-9F76-D998D1C900AF}"/>
              </a:ext>
            </a:extLst>
          </p:cNvPr>
          <p:cNvPicPr/>
          <p:nvPr/>
        </p:nvPicPr>
        <p:blipFill>
          <a:blip r:embed="rId2">
            <a:extLst>
              <a:ext uri="{28A0092B-C50C-407E-A947-70E740481C1C}">
                <a14:useLocalDpi xmlns:a14="http://schemas.microsoft.com/office/drawing/2010/main" val="0"/>
              </a:ext>
            </a:extLst>
          </a:blip>
          <a:stretch>
            <a:fillRect/>
          </a:stretch>
        </p:blipFill>
        <p:spPr>
          <a:xfrm>
            <a:off x="4942284" y="260648"/>
            <a:ext cx="6408712" cy="6408711"/>
          </a:xfrm>
          <a:prstGeom prst="rect">
            <a:avLst/>
          </a:prstGeom>
          <a:ln w="6350">
            <a:solidFill>
              <a:schemeClr val="tx1"/>
            </a:solidFill>
          </a:ln>
        </p:spPr>
      </p:pic>
    </p:spTree>
    <p:extLst>
      <p:ext uri="{BB962C8B-B14F-4D97-AF65-F5344CB8AC3E}">
        <p14:creationId xmlns:p14="http://schemas.microsoft.com/office/powerpoint/2010/main" val="175068894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0E56B9C9-2C6C-4E90-9F76-D998D1C900AF}"/>
              </a:ext>
            </a:extLst>
          </p:cNvPr>
          <p:cNvPicPr/>
          <p:nvPr/>
        </p:nvPicPr>
        <p:blipFill>
          <a:blip r:embed="rId2">
            <a:extLst>
              <a:ext uri="{28A0092B-C50C-407E-A947-70E740481C1C}">
                <a14:useLocalDpi xmlns:a14="http://schemas.microsoft.com/office/drawing/2010/main" val="0"/>
              </a:ext>
            </a:extLst>
          </a:blip>
          <a:stretch>
            <a:fillRect/>
          </a:stretch>
        </p:blipFill>
        <p:spPr>
          <a:xfrm>
            <a:off x="4942284" y="260648"/>
            <a:ext cx="6408712" cy="6408711"/>
          </a:xfrm>
          <a:prstGeom prst="rect">
            <a:avLst/>
          </a:prstGeom>
          <a:ln w="6350">
            <a:solidFill>
              <a:schemeClr val="tx1"/>
            </a:solidFill>
          </a:ln>
        </p:spPr>
      </p:pic>
      <p:sp>
        <p:nvSpPr>
          <p:cNvPr id="5" name="Elipse 4">
            <a:extLst>
              <a:ext uri="{FF2B5EF4-FFF2-40B4-BE49-F238E27FC236}">
                <a16:creationId xmlns:a16="http://schemas.microsoft.com/office/drawing/2014/main" id="{95F119C1-35DF-44EB-B24B-0C135F8C729E}"/>
              </a:ext>
            </a:extLst>
          </p:cNvPr>
          <p:cNvSpPr/>
          <p:nvPr/>
        </p:nvSpPr>
        <p:spPr>
          <a:xfrm>
            <a:off x="8532745" y="2676668"/>
            <a:ext cx="1440160" cy="720080"/>
          </a:xfrm>
          <a:prstGeom prst="ellipse">
            <a:avLst/>
          </a:prstGeom>
          <a:noFill/>
          <a:ln w="28575">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7" name="Flecha: a la derecha 6">
            <a:extLst>
              <a:ext uri="{FF2B5EF4-FFF2-40B4-BE49-F238E27FC236}">
                <a16:creationId xmlns:a16="http://schemas.microsoft.com/office/drawing/2014/main" id="{8787DD9D-016A-4A69-8CA8-87A44E1D2E75}"/>
              </a:ext>
            </a:extLst>
          </p:cNvPr>
          <p:cNvSpPr/>
          <p:nvPr/>
        </p:nvSpPr>
        <p:spPr>
          <a:xfrm rot="1332775">
            <a:off x="7023531" y="2465544"/>
            <a:ext cx="1604940" cy="27811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Título 1">
            <a:extLst>
              <a:ext uri="{FF2B5EF4-FFF2-40B4-BE49-F238E27FC236}">
                <a16:creationId xmlns:a16="http://schemas.microsoft.com/office/drawing/2014/main" id="{AC31661D-0683-4E16-B22F-94B95ABC4239}"/>
              </a:ext>
            </a:extLst>
          </p:cNvPr>
          <p:cNvSpPr txBox="1">
            <a:spLocks/>
          </p:cNvSpPr>
          <p:nvPr/>
        </p:nvSpPr>
        <p:spPr>
          <a:xfrm>
            <a:off x="189756" y="1844824"/>
            <a:ext cx="3629451" cy="508000"/>
          </a:xfrm>
          <a:prstGeom prst="rect">
            <a:avLst/>
          </a:prstGeom>
        </p:spPr>
        <p:txBody>
          <a:bodyPr vert="horz" lIns="121899" tIns="60949" rIns="121899" bIns="60949" rtlCol="0" anchor="b">
            <a:normAutofit fontScale="90000"/>
          </a:bodyPr>
          <a:lstStyle>
            <a:lvl1pPr algn="l" defTabSz="1218987" rtl="0" eaLnBrk="1" latinLnBrk="0" hangingPunct="1">
              <a:lnSpc>
                <a:spcPct val="85000"/>
              </a:lnSpc>
              <a:spcBef>
                <a:spcPct val="0"/>
              </a:spcBef>
              <a:buNone/>
              <a:tabLst/>
              <a:defRPr sz="2000" b="1" kern="1200" cap="none" baseline="0">
                <a:solidFill>
                  <a:schemeClr val="tx1"/>
                </a:solidFill>
                <a:latin typeface="+mj-lt"/>
                <a:ea typeface="+mj-ea"/>
                <a:cs typeface="+mj-cs"/>
              </a:defRPr>
            </a:lvl1pPr>
          </a:lstStyle>
          <a:p>
            <a:r>
              <a:rPr lang="es-ES"/>
              <a:t>DIAGRAMA DE CASOS DE USO</a:t>
            </a:r>
            <a:endParaRPr lang="es-ES" dirty="0"/>
          </a:p>
        </p:txBody>
      </p:sp>
    </p:spTree>
    <p:extLst>
      <p:ext uri="{BB962C8B-B14F-4D97-AF65-F5344CB8AC3E}">
        <p14:creationId xmlns:p14="http://schemas.microsoft.com/office/powerpoint/2010/main" val="1361690577"/>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7748" y="1916832"/>
            <a:ext cx="3817828" cy="1008112"/>
          </a:xfrm>
        </p:spPr>
        <p:txBody>
          <a:bodyPr rtlCol="0">
            <a:normAutofit fontScale="90000"/>
          </a:bodyPr>
          <a:lstStyle/>
          <a:p>
            <a:pPr algn="ctr" rtl="0"/>
            <a:r>
              <a:rPr lang="es-ES" dirty="0"/>
              <a:t>CASO DE USO</a:t>
            </a:r>
            <a:br>
              <a:rPr lang="es-ES" dirty="0"/>
            </a:br>
            <a:br>
              <a:rPr lang="es-ES" b="0" dirty="0"/>
            </a:br>
            <a:r>
              <a:rPr lang="es-ES" b="0" dirty="0"/>
              <a:t>Préstamo del libro por el docente</a:t>
            </a:r>
          </a:p>
        </p:txBody>
      </p:sp>
      <p:graphicFrame>
        <p:nvGraphicFramePr>
          <p:cNvPr id="5" name="Tabla 4">
            <a:extLst>
              <a:ext uri="{FF2B5EF4-FFF2-40B4-BE49-F238E27FC236}">
                <a16:creationId xmlns:a16="http://schemas.microsoft.com/office/drawing/2014/main" id="{8CA5AA27-4222-475B-B274-AAB0A64C084C}"/>
              </a:ext>
            </a:extLst>
          </p:cNvPr>
          <p:cNvGraphicFramePr>
            <a:graphicFrameLocks noGrp="1"/>
          </p:cNvGraphicFramePr>
          <p:nvPr>
            <p:extLst>
              <p:ext uri="{D42A27DB-BD31-4B8C-83A1-F6EECF244321}">
                <p14:modId xmlns:p14="http://schemas.microsoft.com/office/powerpoint/2010/main" val="513265686"/>
              </p:ext>
            </p:extLst>
          </p:nvPr>
        </p:nvGraphicFramePr>
        <p:xfrm>
          <a:off x="4078188" y="125998"/>
          <a:ext cx="7732503" cy="6606003"/>
        </p:xfrm>
        <a:graphic>
          <a:graphicData uri="http://schemas.openxmlformats.org/drawingml/2006/table">
            <a:tbl>
              <a:tblPr firstRow="1" firstCol="1" bandRow="1">
                <a:tableStyleId>{F5AB1C69-6EDB-4FF4-983F-18BD219EF322}</a:tableStyleId>
              </a:tblPr>
              <a:tblGrid>
                <a:gridCol w="1228200">
                  <a:extLst>
                    <a:ext uri="{9D8B030D-6E8A-4147-A177-3AD203B41FA5}">
                      <a16:colId xmlns:a16="http://schemas.microsoft.com/office/drawing/2014/main" val="385620517"/>
                    </a:ext>
                  </a:extLst>
                </a:gridCol>
                <a:gridCol w="399695">
                  <a:extLst>
                    <a:ext uri="{9D8B030D-6E8A-4147-A177-3AD203B41FA5}">
                      <a16:colId xmlns:a16="http://schemas.microsoft.com/office/drawing/2014/main" val="1999811829"/>
                    </a:ext>
                  </a:extLst>
                </a:gridCol>
                <a:gridCol w="6104608">
                  <a:extLst>
                    <a:ext uri="{9D8B030D-6E8A-4147-A177-3AD203B41FA5}">
                      <a16:colId xmlns:a16="http://schemas.microsoft.com/office/drawing/2014/main" val="1882798448"/>
                    </a:ext>
                  </a:extLst>
                </a:gridCol>
              </a:tblGrid>
              <a:tr h="199496">
                <a:tc gridSpan="3">
                  <a:txBody>
                    <a:bodyPr/>
                    <a:lstStyle/>
                    <a:p>
                      <a:pPr marL="457200" indent="-457200" algn="ctr">
                        <a:lnSpc>
                          <a:spcPct val="150000"/>
                        </a:lnSpc>
                        <a:tabLst>
                          <a:tab pos="1624330" algn="l"/>
                          <a:tab pos="2901950" algn="ctr"/>
                        </a:tabLst>
                      </a:pPr>
                      <a:r>
                        <a:rPr lang="es-PE" sz="1050" kern="0" dirty="0">
                          <a:effectLst/>
                        </a:rPr>
                        <a:t>Gestionar pedido de libro-alumno</a:t>
                      </a:r>
                      <a:endParaRPr lang="es-PE" sz="1050" kern="1200" dirty="0">
                        <a:effectLst/>
                        <a:latin typeface="Arial" panose="020B0604020202020204" pitchFamily="34" charset="0"/>
                        <a:ea typeface="SimSun" panose="02010600030101010101" pitchFamily="2" charset="-122"/>
                        <a:cs typeface="Times New Roman" panose="02020603050405020304" pitchFamily="18" charset="0"/>
                      </a:endParaRPr>
                    </a:p>
                  </a:txBody>
                  <a:tcPr marL="18466" marR="18466" marT="0" marB="0"/>
                </a:tc>
                <a:tc hMerge="1">
                  <a:txBody>
                    <a:bodyPr/>
                    <a:lstStyle/>
                    <a:p>
                      <a:endParaRPr lang="es-PE"/>
                    </a:p>
                  </a:txBody>
                  <a:tcPr/>
                </a:tc>
                <a:tc hMerge="1">
                  <a:txBody>
                    <a:bodyPr/>
                    <a:lstStyle/>
                    <a:p>
                      <a:pPr marL="457200" indent="-457200" algn="ctr">
                        <a:lnSpc>
                          <a:spcPct val="150000"/>
                        </a:lnSpc>
                        <a:tabLst>
                          <a:tab pos="1624330" algn="l"/>
                          <a:tab pos="2901950" algn="ctr"/>
                        </a:tabLst>
                      </a:pPr>
                      <a:endParaRPr lang="es-PE" sz="900" kern="1200">
                        <a:effectLst/>
                        <a:latin typeface="Arial" panose="020B0604020202020204" pitchFamily="34" charset="0"/>
                        <a:ea typeface="SimSun" panose="02010600030101010101" pitchFamily="2" charset="-122"/>
                        <a:cs typeface="Times New Roman" panose="02020603050405020304" pitchFamily="18" charset="0"/>
                      </a:endParaRPr>
                    </a:p>
                  </a:txBody>
                  <a:tcPr marL="18466" marR="18466" marT="0" marB="0"/>
                </a:tc>
                <a:extLst>
                  <a:ext uri="{0D108BD9-81ED-4DB2-BD59-A6C34878D82A}">
                    <a16:rowId xmlns:a16="http://schemas.microsoft.com/office/drawing/2014/main" val="3685851162"/>
                  </a:ext>
                </a:extLst>
              </a:tr>
              <a:tr h="397330">
                <a:tc>
                  <a:txBody>
                    <a:bodyPr/>
                    <a:lstStyle/>
                    <a:p>
                      <a:pPr marL="457200" indent="-457200" algn="ctr">
                        <a:lnSpc>
                          <a:spcPct val="150000"/>
                        </a:lnSpc>
                      </a:pPr>
                      <a:r>
                        <a:rPr lang="es-PE" sz="1050" kern="0" dirty="0">
                          <a:effectLst/>
                        </a:rPr>
                        <a:t>Descripción</a:t>
                      </a:r>
                      <a:endParaRPr lang="es-PE" sz="1050" kern="1200" dirty="0">
                        <a:effectLst/>
                        <a:latin typeface="Arial" panose="020B0604020202020204" pitchFamily="34" charset="0"/>
                        <a:ea typeface="SimSun" panose="02010600030101010101" pitchFamily="2" charset="-122"/>
                        <a:cs typeface="Times New Roman" panose="02020603050405020304" pitchFamily="18" charset="0"/>
                      </a:endParaRPr>
                    </a:p>
                  </a:txBody>
                  <a:tcPr marL="18466" marR="18466" marT="0" marB="0"/>
                </a:tc>
                <a:tc gridSpan="2">
                  <a:txBody>
                    <a:bodyPr/>
                    <a:lstStyle/>
                    <a:p>
                      <a:pPr marL="0" indent="0">
                        <a:lnSpc>
                          <a:spcPct val="150000"/>
                        </a:lnSpc>
                      </a:pPr>
                      <a:r>
                        <a:rPr lang="es-PE" sz="1050" kern="0" dirty="0">
                          <a:effectLst/>
                        </a:rPr>
                        <a:t>Este caso de uso deberá permitir que el bibliotecario registre el pedido de un libro hecho por el alumno</a:t>
                      </a:r>
                      <a:endParaRPr lang="es-PE" sz="1050" kern="1200" dirty="0">
                        <a:effectLst/>
                        <a:latin typeface="Arial" panose="020B0604020202020204" pitchFamily="34" charset="0"/>
                        <a:ea typeface="SimSun" panose="02010600030101010101" pitchFamily="2" charset="-122"/>
                        <a:cs typeface="Times New Roman" panose="02020603050405020304" pitchFamily="18" charset="0"/>
                      </a:endParaRPr>
                    </a:p>
                  </a:txBody>
                  <a:tcPr marL="18466" marR="18466" marT="0" marB="0"/>
                </a:tc>
                <a:tc hMerge="1">
                  <a:txBody>
                    <a:bodyPr/>
                    <a:lstStyle/>
                    <a:p>
                      <a:pPr marL="457200" indent="-457200">
                        <a:lnSpc>
                          <a:spcPct val="150000"/>
                        </a:lnSpc>
                      </a:pPr>
                      <a:endParaRPr lang="es-PE" sz="900" kern="1200">
                        <a:effectLst/>
                        <a:latin typeface="Arial" panose="020B0604020202020204" pitchFamily="34" charset="0"/>
                        <a:ea typeface="SimSun" panose="02010600030101010101" pitchFamily="2" charset="-122"/>
                        <a:cs typeface="Times New Roman" panose="02020603050405020304" pitchFamily="18" charset="0"/>
                      </a:endParaRPr>
                    </a:p>
                  </a:txBody>
                  <a:tcPr marL="18466" marR="18466" marT="0" marB="0"/>
                </a:tc>
                <a:extLst>
                  <a:ext uri="{0D108BD9-81ED-4DB2-BD59-A6C34878D82A}">
                    <a16:rowId xmlns:a16="http://schemas.microsoft.com/office/drawing/2014/main" val="552269981"/>
                  </a:ext>
                </a:extLst>
              </a:tr>
              <a:tr h="324448">
                <a:tc>
                  <a:txBody>
                    <a:bodyPr/>
                    <a:lstStyle/>
                    <a:p>
                      <a:pPr marL="0" indent="0" algn="ctr">
                        <a:lnSpc>
                          <a:spcPct val="150000"/>
                        </a:lnSpc>
                      </a:pPr>
                      <a:r>
                        <a:rPr lang="es-PE" sz="1050" kern="0" dirty="0">
                          <a:effectLst/>
                        </a:rPr>
                        <a:t>Actor implicado</a:t>
                      </a:r>
                      <a:endParaRPr lang="es-PE" sz="1050" kern="1200" dirty="0">
                        <a:effectLst/>
                        <a:latin typeface="Arial" panose="020B0604020202020204" pitchFamily="34" charset="0"/>
                        <a:ea typeface="SimSun" panose="02010600030101010101" pitchFamily="2" charset="-122"/>
                        <a:cs typeface="Times New Roman" panose="02020603050405020304" pitchFamily="18" charset="0"/>
                      </a:endParaRPr>
                    </a:p>
                  </a:txBody>
                  <a:tcPr marL="18466" marR="18466" marT="0" marB="0"/>
                </a:tc>
                <a:tc gridSpan="2">
                  <a:txBody>
                    <a:bodyPr/>
                    <a:lstStyle/>
                    <a:p>
                      <a:pPr marL="457200" indent="-457200">
                        <a:lnSpc>
                          <a:spcPct val="150000"/>
                        </a:lnSpc>
                      </a:pPr>
                      <a:r>
                        <a:rPr lang="es-PE" sz="1050" kern="0" dirty="0">
                          <a:effectLst/>
                        </a:rPr>
                        <a:t>Bibliotecario</a:t>
                      </a:r>
                      <a:endParaRPr lang="es-PE" sz="1050" kern="1200" dirty="0">
                        <a:effectLst/>
                        <a:latin typeface="Arial" panose="020B0604020202020204" pitchFamily="34" charset="0"/>
                        <a:ea typeface="SimSun" panose="02010600030101010101" pitchFamily="2" charset="-122"/>
                        <a:cs typeface="Times New Roman" panose="02020603050405020304" pitchFamily="18" charset="0"/>
                      </a:endParaRPr>
                    </a:p>
                  </a:txBody>
                  <a:tcPr marL="18466" marR="18466" marT="0" marB="0"/>
                </a:tc>
                <a:tc hMerge="1">
                  <a:txBody>
                    <a:bodyPr/>
                    <a:lstStyle/>
                    <a:p>
                      <a:pPr marL="457200" indent="-457200">
                        <a:lnSpc>
                          <a:spcPct val="150000"/>
                        </a:lnSpc>
                      </a:pPr>
                      <a:endParaRPr lang="es-PE" sz="900" kern="1200" dirty="0">
                        <a:effectLst/>
                        <a:latin typeface="Arial" panose="020B0604020202020204" pitchFamily="34" charset="0"/>
                        <a:ea typeface="SimSun" panose="02010600030101010101" pitchFamily="2" charset="-122"/>
                        <a:cs typeface="Times New Roman" panose="02020603050405020304" pitchFamily="18" charset="0"/>
                      </a:endParaRPr>
                    </a:p>
                  </a:txBody>
                  <a:tcPr marL="18466" marR="18466" marT="0" marB="0"/>
                </a:tc>
                <a:extLst>
                  <a:ext uri="{0D108BD9-81ED-4DB2-BD59-A6C34878D82A}">
                    <a16:rowId xmlns:a16="http://schemas.microsoft.com/office/drawing/2014/main" val="2754941865"/>
                  </a:ext>
                </a:extLst>
              </a:tr>
              <a:tr h="427545">
                <a:tc>
                  <a:txBody>
                    <a:bodyPr/>
                    <a:lstStyle/>
                    <a:p>
                      <a:pPr marL="457200" indent="-457200" algn="ctr">
                        <a:lnSpc>
                          <a:spcPct val="150000"/>
                        </a:lnSpc>
                      </a:pPr>
                      <a:r>
                        <a:rPr lang="es-PE" sz="1050" kern="0" dirty="0">
                          <a:effectLst/>
                        </a:rPr>
                        <a:t>Precondiciones</a:t>
                      </a:r>
                      <a:endParaRPr lang="es-PE" sz="1050" kern="1200" dirty="0">
                        <a:effectLst/>
                        <a:latin typeface="Arial" panose="020B0604020202020204" pitchFamily="34" charset="0"/>
                        <a:ea typeface="SimSun" panose="02010600030101010101" pitchFamily="2" charset="-122"/>
                        <a:cs typeface="Times New Roman" panose="02020603050405020304" pitchFamily="18" charset="0"/>
                      </a:endParaRPr>
                    </a:p>
                  </a:txBody>
                  <a:tcPr marL="18466" marR="18466" marT="0" marB="0"/>
                </a:tc>
                <a:tc gridSpan="2">
                  <a:txBody>
                    <a:bodyPr/>
                    <a:lstStyle/>
                    <a:p>
                      <a:pPr marL="171450" lvl="0" indent="-171450">
                        <a:lnSpc>
                          <a:spcPct val="150000"/>
                        </a:lnSpc>
                        <a:buFont typeface="Arial" panose="020B0604020202020204" pitchFamily="34" charset="0"/>
                        <a:buChar char="•"/>
                      </a:pPr>
                      <a:r>
                        <a:rPr lang="es-PE" sz="1050" kern="0" dirty="0">
                          <a:effectLst/>
                        </a:rPr>
                        <a:t>El libro debe figurar en la base de datos</a:t>
                      </a:r>
                      <a:endParaRPr lang="es-PE" sz="1050" kern="1200" dirty="0">
                        <a:effectLst/>
                      </a:endParaRPr>
                    </a:p>
                    <a:p>
                      <a:pPr marL="171450" lvl="0" indent="-171450">
                        <a:lnSpc>
                          <a:spcPct val="150000"/>
                        </a:lnSpc>
                        <a:buFont typeface="Arial" panose="020B0604020202020204" pitchFamily="34" charset="0"/>
                        <a:buChar char="•"/>
                      </a:pPr>
                      <a:r>
                        <a:rPr lang="es-PE" sz="1050" kern="0" dirty="0">
                          <a:effectLst/>
                        </a:rPr>
                        <a:t>El alumno debe figurar en la base de datos</a:t>
                      </a:r>
                      <a:endParaRPr lang="es-PE" sz="1050" kern="1200" dirty="0">
                        <a:effectLst/>
                        <a:latin typeface="Arial" panose="020B0604020202020204" pitchFamily="34" charset="0"/>
                        <a:ea typeface="SimSun" panose="02010600030101010101" pitchFamily="2" charset="-122"/>
                        <a:cs typeface="Times New Roman" panose="02020603050405020304" pitchFamily="18" charset="0"/>
                      </a:endParaRPr>
                    </a:p>
                  </a:txBody>
                  <a:tcPr marL="18466" marR="18466" marT="0" marB="0"/>
                </a:tc>
                <a:tc hMerge="1">
                  <a:txBody>
                    <a:bodyPr/>
                    <a:lstStyle/>
                    <a:p>
                      <a:pPr marL="342900" lvl="0" indent="-342900">
                        <a:lnSpc>
                          <a:spcPct val="150000"/>
                        </a:lnSpc>
                        <a:buFont typeface="Symbol" panose="05050102010706020507" pitchFamily="18" charset="2"/>
                        <a:buChar char=""/>
                      </a:pPr>
                      <a:endParaRPr lang="es-PE" sz="900" kern="1200">
                        <a:effectLst/>
                        <a:latin typeface="Arial" panose="020B0604020202020204" pitchFamily="34" charset="0"/>
                        <a:ea typeface="SimSun" panose="02010600030101010101" pitchFamily="2" charset="-122"/>
                        <a:cs typeface="Times New Roman" panose="02020603050405020304" pitchFamily="18" charset="0"/>
                      </a:endParaRPr>
                    </a:p>
                  </a:txBody>
                  <a:tcPr marL="18466" marR="18466" marT="0" marB="0"/>
                </a:tc>
                <a:extLst>
                  <a:ext uri="{0D108BD9-81ED-4DB2-BD59-A6C34878D82A}">
                    <a16:rowId xmlns:a16="http://schemas.microsoft.com/office/drawing/2014/main" val="710171929"/>
                  </a:ext>
                </a:extLst>
              </a:tr>
              <a:tr h="228141">
                <a:tc rowSpan="7">
                  <a:txBody>
                    <a:bodyPr/>
                    <a:lstStyle/>
                    <a:p>
                      <a:pPr marL="457200" indent="-457200" algn="ctr">
                        <a:lnSpc>
                          <a:spcPct val="150000"/>
                        </a:lnSpc>
                      </a:pPr>
                      <a:r>
                        <a:rPr lang="es-PE" sz="1050" kern="0" dirty="0">
                          <a:effectLst/>
                        </a:rPr>
                        <a:t> </a:t>
                      </a:r>
                      <a:endParaRPr lang="es-PE" sz="1050" kern="1200" dirty="0">
                        <a:effectLst/>
                      </a:endParaRPr>
                    </a:p>
                    <a:p>
                      <a:pPr marL="457200" indent="-457200" algn="ctr">
                        <a:lnSpc>
                          <a:spcPct val="150000"/>
                        </a:lnSpc>
                      </a:pPr>
                      <a:r>
                        <a:rPr lang="es-PE" sz="1050" kern="0" dirty="0">
                          <a:effectLst/>
                        </a:rPr>
                        <a:t> </a:t>
                      </a:r>
                      <a:endParaRPr lang="es-PE" sz="1050" kern="1200" dirty="0">
                        <a:effectLst/>
                      </a:endParaRPr>
                    </a:p>
                    <a:p>
                      <a:pPr marL="457200" indent="-457200" algn="ctr">
                        <a:lnSpc>
                          <a:spcPct val="150000"/>
                        </a:lnSpc>
                      </a:pPr>
                      <a:r>
                        <a:rPr lang="es-PE" sz="1050" kern="0" dirty="0">
                          <a:effectLst/>
                        </a:rPr>
                        <a:t> </a:t>
                      </a:r>
                      <a:endParaRPr lang="es-PE" sz="1050" kern="1200" dirty="0">
                        <a:effectLst/>
                      </a:endParaRPr>
                    </a:p>
                    <a:p>
                      <a:pPr marL="0" indent="0" algn="ctr">
                        <a:lnSpc>
                          <a:spcPct val="150000"/>
                        </a:lnSpc>
                      </a:pPr>
                      <a:r>
                        <a:rPr lang="es-PE" sz="1050" kern="0" dirty="0">
                          <a:effectLst/>
                        </a:rPr>
                        <a:t>Secuencia</a:t>
                      </a:r>
                    </a:p>
                    <a:p>
                      <a:pPr marL="0" indent="0" algn="ctr">
                        <a:lnSpc>
                          <a:spcPct val="150000"/>
                        </a:lnSpc>
                      </a:pPr>
                      <a:r>
                        <a:rPr lang="es-PE" sz="1050" kern="0" dirty="0">
                          <a:effectLst/>
                        </a:rPr>
                        <a:t>normal</a:t>
                      </a:r>
                      <a:endParaRPr lang="es-PE" sz="1050" kern="1200" dirty="0">
                        <a:effectLst/>
                        <a:latin typeface="Arial" panose="020B0604020202020204" pitchFamily="34" charset="0"/>
                        <a:ea typeface="SimSun" panose="02010600030101010101" pitchFamily="2" charset="-122"/>
                        <a:cs typeface="Times New Roman" panose="02020603050405020304" pitchFamily="18" charset="0"/>
                      </a:endParaRPr>
                    </a:p>
                  </a:txBody>
                  <a:tcPr marL="18466" marR="18466" marT="0" marB="0"/>
                </a:tc>
                <a:tc>
                  <a:txBody>
                    <a:bodyPr/>
                    <a:lstStyle/>
                    <a:p>
                      <a:pPr marL="457200" indent="-457200" algn="ctr">
                        <a:lnSpc>
                          <a:spcPct val="150000"/>
                        </a:lnSpc>
                      </a:pPr>
                      <a:r>
                        <a:rPr lang="es-PE" sz="1050" kern="0" dirty="0">
                          <a:effectLst/>
                        </a:rPr>
                        <a:t>Paso</a:t>
                      </a:r>
                      <a:endParaRPr lang="es-PE" sz="1050" kern="1200" dirty="0">
                        <a:effectLst/>
                        <a:latin typeface="Arial" panose="020B0604020202020204" pitchFamily="34" charset="0"/>
                        <a:ea typeface="SimSun" panose="02010600030101010101" pitchFamily="2" charset="-122"/>
                        <a:cs typeface="Times New Roman" panose="02020603050405020304" pitchFamily="18" charset="0"/>
                      </a:endParaRPr>
                    </a:p>
                  </a:txBody>
                  <a:tcPr marL="18466" marR="18466" marT="0" marB="0">
                    <a:solidFill>
                      <a:schemeClr val="tx2">
                        <a:lumMod val="40000"/>
                        <a:lumOff val="60000"/>
                      </a:schemeClr>
                    </a:solidFill>
                  </a:tcPr>
                </a:tc>
                <a:tc>
                  <a:txBody>
                    <a:bodyPr/>
                    <a:lstStyle/>
                    <a:p>
                      <a:pPr marL="0" indent="0" algn="ctr">
                        <a:lnSpc>
                          <a:spcPct val="150000"/>
                        </a:lnSpc>
                      </a:pPr>
                      <a:r>
                        <a:rPr lang="es-PE" sz="1050" kern="0" dirty="0">
                          <a:effectLst/>
                        </a:rPr>
                        <a:t>Acción</a:t>
                      </a:r>
                      <a:endParaRPr lang="es-PE" sz="1050" kern="1200" dirty="0">
                        <a:effectLst/>
                        <a:latin typeface="Arial" panose="020B0604020202020204" pitchFamily="34" charset="0"/>
                        <a:ea typeface="SimSun" panose="02010600030101010101" pitchFamily="2" charset="-122"/>
                        <a:cs typeface="Times New Roman" panose="02020603050405020304" pitchFamily="18" charset="0"/>
                      </a:endParaRPr>
                    </a:p>
                  </a:txBody>
                  <a:tcPr marL="18466" marR="18466" marT="0" marB="0">
                    <a:solidFill>
                      <a:schemeClr val="tx2">
                        <a:lumMod val="40000"/>
                        <a:lumOff val="60000"/>
                      </a:schemeClr>
                    </a:solidFill>
                  </a:tcPr>
                </a:tc>
                <a:extLst>
                  <a:ext uri="{0D108BD9-81ED-4DB2-BD59-A6C34878D82A}">
                    <a16:rowId xmlns:a16="http://schemas.microsoft.com/office/drawing/2014/main" val="1036889575"/>
                  </a:ext>
                </a:extLst>
              </a:tr>
              <a:tr h="203341">
                <a:tc vMerge="1">
                  <a:txBody>
                    <a:bodyPr/>
                    <a:lstStyle/>
                    <a:p>
                      <a:endParaRPr lang="es-PE"/>
                    </a:p>
                  </a:txBody>
                  <a:tcPr/>
                </a:tc>
                <a:tc>
                  <a:txBody>
                    <a:bodyPr/>
                    <a:lstStyle/>
                    <a:p>
                      <a:pPr marL="457200" indent="-457200" algn="ctr">
                        <a:lnSpc>
                          <a:spcPct val="150000"/>
                        </a:lnSpc>
                      </a:pPr>
                      <a:r>
                        <a:rPr lang="es-PE" sz="1050" kern="0" dirty="0">
                          <a:effectLst/>
                        </a:rPr>
                        <a:t>1</a:t>
                      </a:r>
                      <a:endParaRPr lang="es-PE" sz="1050" kern="1200" dirty="0">
                        <a:effectLst/>
                        <a:latin typeface="Arial" panose="020B0604020202020204" pitchFamily="34" charset="0"/>
                        <a:ea typeface="SimSun" panose="02010600030101010101" pitchFamily="2" charset="-122"/>
                        <a:cs typeface="Times New Roman" panose="02020603050405020304" pitchFamily="18" charset="0"/>
                      </a:endParaRPr>
                    </a:p>
                  </a:txBody>
                  <a:tcPr marL="18466" marR="18466" marT="0" marB="0"/>
                </a:tc>
                <a:tc>
                  <a:txBody>
                    <a:bodyPr/>
                    <a:lstStyle/>
                    <a:p>
                      <a:pPr marL="457200" indent="-457200">
                        <a:lnSpc>
                          <a:spcPct val="150000"/>
                        </a:lnSpc>
                      </a:pPr>
                      <a:r>
                        <a:rPr lang="es-PE" sz="1050" kern="0">
                          <a:effectLst/>
                        </a:rPr>
                        <a:t>El bibliotecario ingresa a la pestaña “Pedidos de Libros” que está en la sección del alumno.</a:t>
                      </a:r>
                      <a:endParaRPr lang="es-PE" sz="1050" kern="1200" dirty="0">
                        <a:effectLst/>
                        <a:latin typeface="Arial" panose="020B0604020202020204" pitchFamily="34" charset="0"/>
                        <a:ea typeface="SimSun" panose="02010600030101010101" pitchFamily="2" charset="-122"/>
                        <a:cs typeface="Times New Roman" panose="02020603050405020304" pitchFamily="18" charset="0"/>
                      </a:endParaRPr>
                    </a:p>
                  </a:txBody>
                  <a:tcPr marL="18466" marR="18466" marT="0" marB="0"/>
                </a:tc>
                <a:extLst>
                  <a:ext uri="{0D108BD9-81ED-4DB2-BD59-A6C34878D82A}">
                    <a16:rowId xmlns:a16="http://schemas.microsoft.com/office/drawing/2014/main" val="2268276949"/>
                  </a:ext>
                </a:extLst>
              </a:tr>
              <a:tr h="655468">
                <a:tc vMerge="1">
                  <a:txBody>
                    <a:bodyPr/>
                    <a:lstStyle/>
                    <a:p>
                      <a:endParaRPr lang="es-PE"/>
                    </a:p>
                  </a:txBody>
                  <a:tcPr/>
                </a:tc>
                <a:tc>
                  <a:txBody>
                    <a:bodyPr/>
                    <a:lstStyle/>
                    <a:p>
                      <a:pPr marL="457200" indent="-457200" algn="ctr">
                        <a:lnSpc>
                          <a:spcPct val="150000"/>
                        </a:lnSpc>
                      </a:pPr>
                      <a:r>
                        <a:rPr lang="es-PE" sz="1050" kern="0" dirty="0">
                          <a:effectLst/>
                        </a:rPr>
                        <a:t>2</a:t>
                      </a:r>
                      <a:endParaRPr lang="es-PE" sz="1050" kern="1200" dirty="0">
                        <a:effectLst/>
                        <a:latin typeface="Arial" panose="020B0604020202020204" pitchFamily="34" charset="0"/>
                        <a:ea typeface="SimSun" panose="02010600030101010101" pitchFamily="2" charset="-122"/>
                        <a:cs typeface="Times New Roman" panose="02020603050405020304" pitchFamily="18" charset="0"/>
                      </a:endParaRPr>
                    </a:p>
                  </a:txBody>
                  <a:tcPr marL="18466" marR="18466" marT="0" marB="0"/>
                </a:tc>
                <a:tc>
                  <a:txBody>
                    <a:bodyPr/>
                    <a:lstStyle/>
                    <a:p>
                      <a:pPr marL="0" indent="0">
                        <a:lnSpc>
                          <a:spcPct val="150000"/>
                        </a:lnSpc>
                      </a:pPr>
                      <a:r>
                        <a:rPr lang="es-PE" sz="1050" kern="0" dirty="0">
                          <a:effectLst/>
                        </a:rPr>
                        <a:t>El bibliotecario hace uso de la búsqueda del sistema para encontrar el libro correspondiente, junto con el alumno que hace el pedido, para luego seleccionarlos respectivamente y que se muestren en los campos de visualización</a:t>
                      </a:r>
                      <a:endParaRPr lang="es-PE" sz="1050" kern="1200" dirty="0">
                        <a:effectLst/>
                        <a:latin typeface="Arial" panose="020B0604020202020204" pitchFamily="34" charset="0"/>
                        <a:ea typeface="SimSun" panose="02010600030101010101" pitchFamily="2" charset="-122"/>
                        <a:cs typeface="Times New Roman" panose="02020603050405020304" pitchFamily="18" charset="0"/>
                      </a:endParaRPr>
                    </a:p>
                  </a:txBody>
                  <a:tcPr marL="18466" marR="18466" marT="0" marB="0"/>
                </a:tc>
                <a:extLst>
                  <a:ext uri="{0D108BD9-81ED-4DB2-BD59-A6C34878D82A}">
                    <a16:rowId xmlns:a16="http://schemas.microsoft.com/office/drawing/2014/main" val="3521047355"/>
                  </a:ext>
                </a:extLst>
              </a:tr>
              <a:tr h="427545">
                <a:tc vMerge="1">
                  <a:txBody>
                    <a:bodyPr/>
                    <a:lstStyle/>
                    <a:p>
                      <a:endParaRPr lang="es-PE"/>
                    </a:p>
                  </a:txBody>
                  <a:tcPr/>
                </a:tc>
                <a:tc>
                  <a:txBody>
                    <a:bodyPr/>
                    <a:lstStyle/>
                    <a:p>
                      <a:pPr marL="457200" indent="-457200" algn="ctr">
                        <a:lnSpc>
                          <a:spcPct val="150000"/>
                        </a:lnSpc>
                      </a:pPr>
                      <a:r>
                        <a:rPr lang="es-PE" sz="1050" kern="0">
                          <a:effectLst/>
                        </a:rPr>
                        <a:t>3</a:t>
                      </a:r>
                      <a:endParaRPr lang="es-PE" sz="1050" kern="1200">
                        <a:effectLst/>
                        <a:latin typeface="Arial" panose="020B0604020202020204" pitchFamily="34" charset="0"/>
                        <a:ea typeface="SimSun" panose="02010600030101010101" pitchFamily="2" charset="-122"/>
                        <a:cs typeface="Times New Roman" panose="02020603050405020304" pitchFamily="18" charset="0"/>
                      </a:endParaRPr>
                    </a:p>
                  </a:txBody>
                  <a:tcPr marL="18466" marR="18466" marT="0" marB="0"/>
                </a:tc>
                <a:tc>
                  <a:txBody>
                    <a:bodyPr/>
                    <a:lstStyle/>
                    <a:p>
                      <a:pPr marL="0" indent="0">
                        <a:lnSpc>
                          <a:spcPct val="150000"/>
                        </a:lnSpc>
                      </a:pPr>
                      <a:r>
                        <a:rPr lang="es-PE" sz="1050" kern="0" dirty="0">
                          <a:effectLst/>
                        </a:rPr>
                        <a:t>El bibliotecario selecciona la cantidad de ejemplares que se llevara el alumno más el código (opcional) que tienen algunos libros.</a:t>
                      </a:r>
                      <a:endParaRPr lang="es-PE" sz="1050" kern="1200" dirty="0">
                        <a:effectLst/>
                        <a:latin typeface="Arial" panose="020B0604020202020204" pitchFamily="34" charset="0"/>
                        <a:ea typeface="SimSun" panose="02010600030101010101" pitchFamily="2" charset="-122"/>
                        <a:cs typeface="Times New Roman" panose="02020603050405020304" pitchFamily="18" charset="0"/>
                      </a:endParaRPr>
                    </a:p>
                  </a:txBody>
                  <a:tcPr marL="18466" marR="18466" marT="0" marB="0"/>
                </a:tc>
                <a:extLst>
                  <a:ext uri="{0D108BD9-81ED-4DB2-BD59-A6C34878D82A}">
                    <a16:rowId xmlns:a16="http://schemas.microsoft.com/office/drawing/2014/main" val="2225638790"/>
                  </a:ext>
                </a:extLst>
              </a:tr>
              <a:tr h="427545">
                <a:tc vMerge="1">
                  <a:txBody>
                    <a:bodyPr/>
                    <a:lstStyle/>
                    <a:p>
                      <a:endParaRPr lang="es-PE"/>
                    </a:p>
                  </a:txBody>
                  <a:tcPr/>
                </a:tc>
                <a:tc>
                  <a:txBody>
                    <a:bodyPr/>
                    <a:lstStyle/>
                    <a:p>
                      <a:pPr marL="457200" indent="-457200" algn="ctr">
                        <a:lnSpc>
                          <a:spcPct val="150000"/>
                        </a:lnSpc>
                      </a:pPr>
                      <a:r>
                        <a:rPr lang="es-PE" sz="1050" kern="0" dirty="0">
                          <a:effectLst/>
                        </a:rPr>
                        <a:t>4</a:t>
                      </a:r>
                      <a:endParaRPr lang="es-PE" sz="1050" kern="1200" dirty="0">
                        <a:effectLst/>
                        <a:latin typeface="Arial" panose="020B0604020202020204" pitchFamily="34" charset="0"/>
                        <a:ea typeface="SimSun" panose="02010600030101010101" pitchFamily="2" charset="-122"/>
                        <a:cs typeface="Times New Roman" panose="02020603050405020304" pitchFamily="18" charset="0"/>
                      </a:endParaRPr>
                    </a:p>
                  </a:txBody>
                  <a:tcPr marL="18466" marR="18466" marT="0" marB="0"/>
                </a:tc>
                <a:tc>
                  <a:txBody>
                    <a:bodyPr/>
                    <a:lstStyle/>
                    <a:p>
                      <a:pPr marL="0" indent="0">
                        <a:lnSpc>
                          <a:spcPct val="150000"/>
                        </a:lnSpc>
                      </a:pPr>
                      <a:r>
                        <a:rPr lang="es-PE" sz="1050" kern="0" dirty="0">
                          <a:effectLst/>
                        </a:rPr>
                        <a:t>El bibliotecario solicita al sistema que haga el pedido correspondiente con los datos entregados presionando el </a:t>
                      </a:r>
                      <a:r>
                        <a:rPr lang="es-PE" sz="1050" kern="0" dirty="0" err="1">
                          <a:effectLst/>
                        </a:rPr>
                        <a:t>boton</a:t>
                      </a:r>
                      <a:r>
                        <a:rPr lang="es-PE" sz="1050" kern="0" dirty="0">
                          <a:effectLst/>
                        </a:rPr>
                        <a:t> “Hacer Pedido”</a:t>
                      </a:r>
                      <a:endParaRPr lang="es-PE" sz="1050" kern="1200" dirty="0">
                        <a:effectLst/>
                        <a:latin typeface="Arial" panose="020B0604020202020204" pitchFamily="34" charset="0"/>
                        <a:ea typeface="SimSun" panose="02010600030101010101" pitchFamily="2" charset="-122"/>
                        <a:cs typeface="Times New Roman" panose="02020603050405020304" pitchFamily="18" charset="0"/>
                      </a:endParaRPr>
                    </a:p>
                  </a:txBody>
                  <a:tcPr marL="18466" marR="18466" marT="0" marB="0"/>
                </a:tc>
                <a:extLst>
                  <a:ext uri="{0D108BD9-81ED-4DB2-BD59-A6C34878D82A}">
                    <a16:rowId xmlns:a16="http://schemas.microsoft.com/office/drawing/2014/main" val="2680025202"/>
                  </a:ext>
                </a:extLst>
              </a:tr>
              <a:tr h="427545">
                <a:tc vMerge="1">
                  <a:txBody>
                    <a:bodyPr/>
                    <a:lstStyle/>
                    <a:p>
                      <a:endParaRPr lang="es-PE"/>
                    </a:p>
                  </a:txBody>
                  <a:tcPr/>
                </a:tc>
                <a:tc>
                  <a:txBody>
                    <a:bodyPr/>
                    <a:lstStyle/>
                    <a:p>
                      <a:pPr marL="457200" indent="-457200" algn="ctr">
                        <a:lnSpc>
                          <a:spcPct val="150000"/>
                        </a:lnSpc>
                      </a:pPr>
                      <a:r>
                        <a:rPr lang="es-PE" sz="1050" kern="0">
                          <a:effectLst/>
                        </a:rPr>
                        <a:t>5</a:t>
                      </a:r>
                      <a:endParaRPr lang="es-PE" sz="1050" kern="1200">
                        <a:effectLst/>
                        <a:latin typeface="Arial" panose="020B0604020202020204" pitchFamily="34" charset="0"/>
                        <a:ea typeface="SimSun" panose="02010600030101010101" pitchFamily="2" charset="-122"/>
                        <a:cs typeface="Times New Roman" panose="02020603050405020304" pitchFamily="18" charset="0"/>
                      </a:endParaRPr>
                    </a:p>
                  </a:txBody>
                  <a:tcPr marL="18466" marR="18466" marT="0" marB="0"/>
                </a:tc>
                <a:tc>
                  <a:txBody>
                    <a:bodyPr/>
                    <a:lstStyle/>
                    <a:p>
                      <a:pPr marL="0" indent="0">
                        <a:lnSpc>
                          <a:spcPct val="150000"/>
                        </a:lnSpc>
                      </a:pPr>
                      <a:r>
                        <a:rPr lang="es-PE" sz="1050" kern="0" dirty="0">
                          <a:effectLst/>
                        </a:rPr>
                        <a:t>El sistema almacena la información en la base de datos y muestra un mensaje confirmando que el pedido fue exitoso</a:t>
                      </a:r>
                      <a:endParaRPr lang="es-PE" sz="1050" kern="1200" dirty="0">
                        <a:effectLst/>
                        <a:latin typeface="Arial" panose="020B0604020202020204" pitchFamily="34" charset="0"/>
                        <a:ea typeface="SimSun" panose="02010600030101010101" pitchFamily="2" charset="-122"/>
                        <a:cs typeface="Times New Roman" panose="02020603050405020304" pitchFamily="18" charset="0"/>
                      </a:endParaRPr>
                    </a:p>
                  </a:txBody>
                  <a:tcPr marL="18466" marR="18466" marT="0" marB="0"/>
                </a:tc>
                <a:extLst>
                  <a:ext uri="{0D108BD9-81ED-4DB2-BD59-A6C34878D82A}">
                    <a16:rowId xmlns:a16="http://schemas.microsoft.com/office/drawing/2014/main" val="513751985"/>
                  </a:ext>
                </a:extLst>
              </a:tr>
              <a:tr h="199623">
                <a:tc vMerge="1">
                  <a:txBody>
                    <a:bodyPr/>
                    <a:lstStyle/>
                    <a:p>
                      <a:endParaRPr lang="es-PE"/>
                    </a:p>
                  </a:txBody>
                  <a:tcPr/>
                </a:tc>
                <a:tc>
                  <a:txBody>
                    <a:bodyPr/>
                    <a:lstStyle/>
                    <a:p>
                      <a:pPr marL="457200" indent="-457200" algn="ctr">
                        <a:lnSpc>
                          <a:spcPct val="150000"/>
                        </a:lnSpc>
                      </a:pPr>
                      <a:r>
                        <a:rPr lang="es-PE" sz="1050" kern="0">
                          <a:effectLst/>
                        </a:rPr>
                        <a:t>6</a:t>
                      </a:r>
                      <a:endParaRPr lang="es-PE" sz="1050" kern="1200">
                        <a:effectLst/>
                        <a:latin typeface="Arial" panose="020B0604020202020204" pitchFamily="34" charset="0"/>
                        <a:ea typeface="SimSun" panose="02010600030101010101" pitchFamily="2" charset="-122"/>
                        <a:cs typeface="Times New Roman" panose="02020603050405020304" pitchFamily="18" charset="0"/>
                      </a:endParaRPr>
                    </a:p>
                  </a:txBody>
                  <a:tcPr marL="18466" marR="18466" marT="0" marB="0"/>
                </a:tc>
                <a:tc>
                  <a:txBody>
                    <a:bodyPr/>
                    <a:lstStyle/>
                    <a:p>
                      <a:pPr marL="457200" indent="-457200">
                        <a:lnSpc>
                          <a:spcPct val="150000"/>
                        </a:lnSpc>
                      </a:pPr>
                      <a:r>
                        <a:rPr lang="es-PE" sz="1050" kern="0" dirty="0">
                          <a:effectLst/>
                        </a:rPr>
                        <a:t>Fin del caso del uso</a:t>
                      </a:r>
                      <a:endParaRPr lang="es-PE" sz="1050" kern="1200" dirty="0">
                        <a:effectLst/>
                        <a:latin typeface="Arial" panose="020B0604020202020204" pitchFamily="34" charset="0"/>
                        <a:ea typeface="SimSun" panose="02010600030101010101" pitchFamily="2" charset="-122"/>
                        <a:cs typeface="Times New Roman" panose="02020603050405020304" pitchFamily="18" charset="0"/>
                      </a:endParaRPr>
                    </a:p>
                  </a:txBody>
                  <a:tcPr marL="18466" marR="18466" marT="0" marB="0"/>
                </a:tc>
                <a:extLst>
                  <a:ext uri="{0D108BD9-81ED-4DB2-BD59-A6C34878D82A}">
                    <a16:rowId xmlns:a16="http://schemas.microsoft.com/office/drawing/2014/main" val="225240540"/>
                  </a:ext>
                </a:extLst>
              </a:tr>
              <a:tr h="422052">
                <a:tc>
                  <a:txBody>
                    <a:bodyPr/>
                    <a:lstStyle/>
                    <a:p>
                      <a:pPr marL="0" indent="0" algn="ctr">
                        <a:lnSpc>
                          <a:spcPct val="150000"/>
                        </a:lnSpc>
                      </a:pPr>
                      <a:r>
                        <a:rPr lang="es-PE" sz="1050" kern="0" dirty="0">
                          <a:effectLst/>
                        </a:rPr>
                        <a:t>Post condiciones</a:t>
                      </a:r>
                      <a:endParaRPr lang="es-PE" sz="1050" kern="1200" dirty="0">
                        <a:effectLst/>
                        <a:latin typeface="Arial" panose="020B0604020202020204" pitchFamily="34" charset="0"/>
                        <a:ea typeface="SimSun" panose="02010600030101010101" pitchFamily="2" charset="-122"/>
                        <a:cs typeface="Times New Roman" panose="02020603050405020304" pitchFamily="18" charset="0"/>
                      </a:endParaRPr>
                    </a:p>
                  </a:txBody>
                  <a:tcPr marL="18466" marR="18466" marT="0" marB="0"/>
                </a:tc>
                <a:tc gridSpan="2">
                  <a:txBody>
                    <a:bodyPr/>
                    <a:lstStyle/>
                    <a:p>
                      <a:pPr marL="171450" lvl="0" indent="-171450">
                        <a:lnSpc>
                          <a:spcPct val="150000"/>
                        </a:lnSpc>
                        <a:buFont typeface="Arial" panose="020B0604020202020204" pitchFamily="34" charset="0"/>
                        <a:buChar char="•"/>
                      </a:pPr>
                      <a:r>
                        <a:rPr lang="es-PE" sz="1050" kern="0" dirty="0">
                          <a:effectLst/>
                        </a:rPr>
                        <a:t>El sistema deberá actualizar la base de datos descontando la cantidad de libros pedidos</a:t>
                      </a:r>
                      <a:endParaRPr lang="es-PE" sz="1050" kern="1200" dirty="0">
                        <a:effectLst/>
                        <a:latin typeface="Arial" panose="020B0604020202020204" pitchFamily="34" charset="0"/>
                        <a:ea typeface="SimSun" panose="02010600030101010101" pitchFamily="2" charset="-122"/>
                        <a:cs typeface="Times New Roman" panose="02020603050405020304" pitchFamily="18" charset="0"/>
                      </a:endParaRPr>
                    </a:p>
                  </a:txBody>
                  <a:tcPr marL="18466" marR="18466" marT="0" marB="0"/>
                </a:tc>
                <a:tc hMerge="1">
                  <a:txBody>
                    <a:bodyPr/>
                    <a:lstStyle/>
                    <a:p>
                      <a:pPr marL="342900" lvl="0" indent="-342900">
                        <a:lnSpc>
                          <a:spcPct val="150000"/>
                        </a:lnSpc>
                        <a:buFont typeface="Symbol" panose="05050102010706020507" pitchFamily="18" charset="2"/>
                        <a:buChar char=""/>
                      </a:pPr>
                      <a:endParaRPr lang="es-PE" sz="900" kern="1200" dirty="0">
                        <a:effectLst/>
                        <a:latin typeface="Arial" panose="020B0604020202020204" pitchFamily="34" charset="0"/>
                        <a:ea typeface="SimSun" panose="02010600030101010101" pitchFamily="2" charset="-122"/>
                        <a:cs typeface="Times New Roman" panose="02020603050405020304" pitchFamily="18" charset="0"/>
                      </a:endParaRPr>
                    </a:p>
                  </a:txBody>
                  <a:tcPr marL="18466" marR="18466" marT="0" marB="0"/>
                </a:tc>
                <a:extLst>
                  <a:ext uri="{0D108BD9-81ED-4DB2-BD59-A6C34878D82A}">
                    <a16:rowId xmlns:a16="http://schemas.microsoft.com/office/drawing/2014/main" val="2005327331"/>
                  </a:ext>
                </a:extLst>
              </a:tr>
              <a:tr h="228141">
                <a:tc rowSpan="4">
                  <a:txBody>
                    <a:bodyPr/>
                    <a:lstStyle/>
                    <a:p>
                      <a:pPr marL="457200" indent="-457200" algn="ctr">
                        <a:lnSpc>
                          <a:spcPct val="150000"/>
                        </a:lnSpc>
                      </a:pPr>
                      <a:r>
                        <a:rPr lang="es-PE" sz="1050" kern="0" dirty="0">
                          <a:effectLst/>
                        </a:rPr>
                        <a:t> </a:t>
                      </a:r>
                      <a:endParaRPr lang="es-PE" sz="1050" kern="1200" dirty="0">
                        <a:effectLst/>
                      </a:endParaRPr>
                    </a:p>
                    <a:p>
                      <a:pPr marL="457200" indent="-457200" algn="ctr">
                        <a:lnSpc>
                          <a:spcPct val="150000"/>
                        </a:lnSpc>
                      </a:pPr>
                      <a:r>
                        <a:rPr lang="es-PE" sz="1050" kern="0" dirty="0">
                          <a:effectLst/>
                        </a:rPr>
                        <a:t> </a:t>
                      </a:r>
                      <a:endParaRPr lang="es-PE" sz="1050" kern="1200" dirty="0">
                        <a:effectLst/>
                      </a:endParaRPr>
                    </a:p>
                    <a:p>
                      <a:pPr marL="457200" indent="-457200" algn="ctr">
                        <a:lnSpc>
                          <a:spcPct val="150000"/>
                        </a:lnSpc>
                      </a:pPr>
                      <a:r>
                        <a:rPr lang="es-PE" sz="1050" kern="0" dirty="0">
                          <a:effectLst/>
                        </a:rPr>
                        <a:t> </a:t>
                      </a:r>
                      <a:endParaRPr lang="es-PE" sz="1050" kern="1200" dirty="0">
                        <a:effectLst/>
                      </a:endParaRPr>
                    </a:p>
                    <a:p>
                      <a:pPr marL="457200" indent="-457200" algn="ctr">
                        <a:lnSpc>
                          <a:spcPct val="150000"/>
                        </a:lnSpc>
                      </a:pPr>
                      <a:r>
                        <a:rPr lang="es-PE" sz="1050" kern="0" dirty="0">
                          <a:effectLst/>
                        </a:rPr>
                        <a:t>Excepciones</a:t>
                      </a:r>
                      <a:endParaRPr lang="es-PE" sz="1050" kern="1200" dirty="0">
                        <a:effectLst/>
                        <a:latin typeface="Arial" panose="020B0604020202020204" pitchFamily="34" charset="0"/>
                        <a:ea typeface="SimSun" panose="02010600030101010101" pitchFamily="2" charset="-122"/>
                        <a:cs typeface="Times New Roman" panose="02020603050405020304" pitchFamily="18" charset="0"/>
                      </a:endParaRPr>
                    </a:p>
                  </a:txBody>
                  <a:tcPr marL="18466" marR="18466" marT="0" marB="0"/>
                </a:tc>
                <a:tc>
                  <a:txBody>
                    <a:bodyPr/>
                    <a:lstStyle/>
                    <a:p>
                      <a:pPr marL="457200" indent="-457200" algn="ctr">
                        <a:lnSpc>
                          <a:spcPct val="150000"/>
                        </a:lnSpc>
                      </a:pPr>
                      <a:r>
                        <a:rPr lang="es-PE" sz="1050" kern="0">
                          <a:effectLst/>
                        </a:rPr>
                        <a:t>Paso</a:t>
                      </a:r>
                      <a:endParaRPr lang="es-PE" sz="1050" kern="1200">
                        <a:effectLst/>
                        <a:latin typeface="Arial" panose="020B0604020202020204" pitchFamily="34" charset="0"/>
                        <a:ea typeface="SimSun" panose="02010600030101010101" pitchFamily="2" charset="-122"/>
                        <a:cs typeface="Times New Roman" panose="02020603050405020304" pitchFamily="18" charset="0"/>
                      </a:endParaRPr>
                    </a:p>
                  </a:txBody>
                  <a:tcPr marL="18466" marR="18466" marT="0" marB="0">
                    <a:solidFill>
                      <a:schemeClr val="tx2">
                        <a:lumMod val="40000"/>
                        <a:lumOff val="60000"/>
                      </a:schemeClr>
                    </a:solidFill>
                  </a:tcPr>
                </a:tc>
                <a:tc>
                  <a:txBody>
                    <a:bodyPr/>
                    <a:lstStyle/>
                    <a:p>
                      <a:pPr marL="457200" indent="-457200" algn="ctr">
                        <a:lnSpc>
                          <a:spcPct val="150000"/>
                        </a:lnSpc>
                      </a:pPr>
                      <a:r>
                        <a:rPr lang="es-PE" sz="1050" kern="0" dirty="0">
                          <a:effectLst/>
                        </a:rPr>
                        <a:t>Acción</a:t>
                      </a:r>
                      <a:endParaRPr lang="es-PE" sz="1050" kern="1200" dirty="0">
                        <a:effectLst/>
                        <a:latin typeface="Arial" panose="020B0604020202020204" pitchFamily="34" charset="0"/>
                        <a:ea typeface="SimSun" panose="02010600030101010101" pitchFamily="2" charset="-122"/>
                        <a:cs typeface="Times New Roman" panose="02020603050405020304" pitchFamily="18" charset="0"/>
                      </a:endParaRPr>
                    </a:p>
                  </a:txBody>
                  <a:tcPr marL="18466" marR="18466" marT="0" marB="0">
                    <a:solidFill>
                      <a:schemeClr val="tx2">
                        <a:lumMod val="40000"/>
                        <a:lumOff val="60000"/>
                      </a:schemeClr>
                    </a:solidFill>
                  </a:tcPr>
                </a:tc>
                <a:extLst>
                  <a:ext uri="{0D108BD9-81ED-4DB2-BD59-A6C34878D82A}">
                    <a16:rowId xmlns:a16="http://schemas.microsoft.com/office/drawing/2014/main" val="704772952"/>
                  </a:ext>
                </a:extLst>
              </a:tr>
              <a:tr h="605430">
                <a:tc vMerge="1">
                  <a:txBody>
                    <a:bodyPr/>
                    <a:lstStyle/>
                    <a:p>
                      <a:endParaRPr lang="es-PE"/>
                    </a:p>
                  </a:txBody>
                  <a:tcPr/>
                </a:tc>
                <a:tc>
                  <a:txBody>
                    <a:bodyPr/>
                    <a:lstStyle/>
                    <a:p>
                      <a:pPr marL="457200" indent="-457200" algn="ctr">
                        <a:lnSpc>
                          <a:spcPct val="150000"/>
                        </a:lnSpc>
                      </a:pPr>
                      <a:r>
                        <a:rPr lang="es-PE" sz="1050" kern="0">
                          <a:effectLst/>
                        </a:rPr>
                        <a:t>1</a:t>
                      </a:r>
                      <a:endParaRPr lang="es-PE" sz="1050" kern="1200">
                        <a:effectLst/>
                        <a:latin typeface="Arial" panose="020B0604020202020204" pitchFamily="34" charset="0"/>
                        <a:ea typeface="SimSun" panose="02010600030101010101" pitchFamily="2" charset="-122"/>
                        <a:cs typeface="Times New Roman" panose="02020603050405020304" pitchFamily="18" charset="0"/>
                      </a:endParaRPr>
                    </a:p>
                  </a:txBody>
                  <a:tcPr marL="18466" marR="18466" marT="0" marB="0"/>
                </a:tc>
                <a:tc>
                  <a:txBody>
                    <a:bodyPr/>
                    <a:lstStyle/>
                    <a:p>
                      <a:pPr marL="0" indent="0" algn="l">
                        <a:lnSpc>
                          <a:spcPct val="150000"/>
                        </a:lnSpc>
                      </a:pPr>
                      <a:r>
                        <a:rPr lang="es-PE" sz="1050" kern="0" dirty="0">
                          <a:effectLst/>
                        </a:rPr>
                        <a:t>Si no se registra la cantidad de ejemplares pedidos el sistema cancela la operación y muestra un mensaje en la pantalla dando al bibliotecario el motivo de la cancelación del pedido</a:t>
                      </a:r>
                      <a:endParaRPr lang="es-PE" sz="1050" kern="1200" dirty="0">
                        <a:effectLst/>
                        <a:latin typeface="Arial" panose="020B0604020202020204" pitchFamily="34" charset="0"/>
                        <a:ea typeface="SimSun" panose="02010600030101010101" pitchFamily="2" charset="-122"/>
                        <a:cs typeface="Times New Roman" panose="02020603050405020304" pitchFamily="18" charset="0"/>
                      </a:endParaRPr>
                    </a:p>
                  </a:txBody>
                  <a:tcPr marL="18466" marR="18466" marT="0" marB="0"/>
                </a:tc>
                <a:extLst>
                  <a:ext uri="{0D108BD9-81ED-4DB2-BD59-A6C34878D82A}">
                    <a16:rowId xmlns:a16="http://schemas.microsoft.com/office/drawing/2014/main" val="1827306863"/>
                  </a:ext>
                </a:extLst>
              </a:tr>
              <a:tr h="427545">
                <a:tc vMerge="1">
                  <a:txBody>
                    <a:bodyPr/>
                    <a:lstStyle/>
                    <a:p>
                      <a:endParaRPr lang="es-PE"/>
                    </a:p>
                  </a:txBody>
                  <a:tcPr/>
                </a:tc>
                <a:tc>
                  <a:txBody>
                    <a:bodyPr/>
                    <a:lstStyle/>
                    <a:p>
                      <a:pPr marL="457200" indent="-457200" algn="ctr">
                        <a:lnSpc>
                          <a:spcPct val="150000"/>
                        </a:lnSpc>
                      </a:pPr>
                      <a:r>
                        <a:rPr lang="es-PE" sz="1050" kern="0">
                          <a:effectLst/>
                        </a:rPr>
                        <a:t>2</a:t>
                      </a:r>
                      <a:endParaRPr lang="es-PE" sz="1050" kern="1200">
                        <a:effectLst/>
                        <a:latin typeface="Arial" panose="020B0604020202020204" pitchFamily="34" charset="0"/>
                        <a:ea typeface="SimSun" panose="02010600030101010101" pitchFamily="2" charset="-122"/>
                        <a:cs typeface="Times New Roman" panose="02020603050405020304" pitchFamily="18" charset="0"/>
                      </a:endParaRPr>
                    </a:p>
                  </a:txBody>
                  <a:tcPr marL="18466" marR="18466" marT="0" marB="0"/>
                </a:tc>
                <a:tc>
                  <a:txBody>
                    <a:bodyPr/>
                    <a:lstStyle/>
                    <a:p>
                      <a:pPr marL="0" indent="0">
                        <a:lnSpc>
                          <a:spcPct val="150000"/>
                        </a:lnSpc>
                      </a:pPr>
                      <a:r>
                        <a:rPr lang="es-PE" sz="1050" kern="0" dirty="0">
                          <a:effectLst/>
                        </a:rPr>
                        <a:t>Si la cantidad pedida excede a la cantidad real, el sistema cancela la operación y muestra un mensaje en la pantalla dando al bibliotecario el motivo de la cancelación del pedido</a:t>
                      </a:r>
                      <a:endParaRPr lang="es-PE" sz="1050" kern="1200" dirty="0">
                        <a:effectLst/>
                        <a:latin typeface="Arial" panose="020B0604020202020204" pitchFamily="34" charset="0"/>
                        <a:ea typeface="SimSun" panose="02010600030101010101" pitchFamily="2" charset="-122"/>
                        <a:cs typeface="Times New Roman" panose="02020603050405020304" pitchFamily="18" charset="0"/>
                      </a:endParaRPr>
                    </a:p>
                  </a:txBody>
                  <a:tcPr marL="18466" marR="18466" marT="0" marB="0"/>
                </a:tc>
                <a:extLst>
                  <a:ext uri="{0D108BD9-81ED-4DB2-BD59-A6C34878D82A}">
                    <a16:rowId xmlns:a16="http://schemas.microsoft.com/office/drawing/2014/main" val="2246461336"/>
                  </a:ext>
                </a:extLst>
              </a:tr>
              <a:tr h="655468">
                <a:tc vMerge="1">
                  <a:txBody>
                    <a:bodyPr/>
                    <a:lstStyle/>
                    <a:p>
                      <a:endParaRPr lang="es-PE"/>
                    </a:p>
                  </a:txBody>
                  <a:tcPr/>
                </a:tc>
                <a:tc>
                  <a:txBody>
                    <a:bodyPr/>
                    <a:lstStyle/>
                    <a:p>
                      <a:pPr marL="457200" indent="-457200" algn="ctr">
                        <a:lnSpc>
                          <a:spcPct val="150000"/>
                        </a:lnSpc>
                      </a:pPr>
                      <a:r>
                        <a:rPr lang="es-PE" sz="1050" kern="0">
                          <a:effectLst/>
                        </a:rPr>
                        <a:t>3</a:t>
                      </a:r>
                      <a:endParaRPr lang="es-PE" sz="1050" kern="1200">
                        <a:effectLst/>
                        <a:latin typeface="Arial" panose="020B0604020202020204" pitchFamily="34" charset="0"/>
                        <a:ea typeface="SimSun" panose="02010600030101010101" pitchFamily="2" charset="-122"/>
                        <a:cs typeface="Times New Roman" panose="02020603050405020304" pitchFamily="18" charset="0"/>
                      </a:endParaRPr>
                    </a:p>
                  </a:txBody>
                  <a:tcPr marL="18466" marR="18466" marT="0" marB="0"/>
                </a:tc>
                <a:tc>
                  <a:txBody>
                    <a:bodyPr/>
                    <a:lstStyle/>
                    <a:p>
                      <a:pPr marL="0" indent="0">
                        <a:lnSpc>
                          <a:spcPct val="150000"/>
                        </a:lnSpc>
                      </a:pPr>
                      <a:r>
                        <a:rPr lang="es-PE" sz="1050" kern="0" dirty="0">
                          <a:effectLst/>
                        </a:rPr>
                        <a:t>Si no se selecciona correctamente el libro pedido y al alumno, el sistema cancela la operación y mostrara un mensaje en la pantalla dando al bibliotecario el motivo de la cancelación del pedido</a:t>
                      </a:r>
                      <a:endParaRPr lang="es-PE" sz="1050" kern="1200" dirty="0">
                        <a:effectLst/>
                        <a:latin typeface="Arial" panose="020B0604020202020204" pitchFamily="34" charset="0"/>
                        <a:ea typeface="SimSun" panose="02010600030101010101" pitchFamily="2" charset="-122"/>
                        <a:cs typeface="Times New Roman" panose="02020603050405020304" pitchFamily="18" charset="0"/>
                      </a:endParaRPr>
                    </a:p>
                  </a:txBody>
                  <a:tcPr marL="18466" marR="18466" marT="0" marB="0"/>
                </a:tc>
                <a:extLst>
                  <a:ext uri="{0D108BD9-81ED-4DB2-BD59-A6C34878D82A}">
                    <a16:rowId xmlns:a16="http://schemas.microsoft.com/office/drawing/2014/main" val="3268859174"/>
                  </a:ext>
                </a:extLst>
              </a:tr>
            </a:tbl>
          </a:graphicData>
        </a:graphic>
      </p:graphicFrame>
    </p:spTree>
    <p:extLst>
      <p:ext uri="{BB962C8B-B14F-4D97-AF65-F5344CB8AC3E}">
        <p14:creationId xmlns:p14="http://schemas.microsoft.com/office/powerpoint/2010/main" val="2479324735"/>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68AE119-AA88-4486-8B6D-AF8F2F11613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804" y="703038"/>
            <a:ext cx="11089232" cy="5753070"/>
          </a:xfrm>
          <a:prstGeom prst="rect">
            <a:avLst/>
          </a:prstGeom>
          <a:noFill/>
          <a:ln w="12700">
            <a:solidFill>
              <a:schemeClr val="tx1"/>
            </a:solidFill>
          </a:ln>
        </p:spPr>
      </p:pic>
      <p:sp>
        <p:nvSpPr>
          <p:cNvPr id="8" name="Título 1">
            <a:extLst>
              <a:ext uri="{FF2B5EF4-FFF2-40B4-BE49-F238E27FC236}">
                <a16:creationId xmlns:a16="http://schemas.microsoft.com/office/drawing/2014/main" id="{26A4212A-B6BD-470A-A610-E5BCC7210782}"/>
              </a:ext>
            </a:extLst>
          </p:cNvPr>
          <p:cNvSpPr>
            <a:spLocks noGrp="1"/>
          </p:cNvSpPr>
          <p:nvPr>
            <p:ph type="title"/>
          </p:nvPr>
        </p:nvSpPr>
        <p:spPr>
          <a:xfrm>
            <a:off x="4870276" y="147892"/>
            <a:ext cx="2736304" cy="508000"/>
          </a:xfrm>
        </p:spPr>
        <p:txBody>
          <a:bodyPr rtlCol="0">
            <a:normAutofit/>
          </a:bodyPr>
          <a:lstStyle/>
          <a:p>
            <a:pPr rtl="0"/>
            <a:r>
              <a:rPr lang="es-ES" sz="1800" b="1" dirty="0"/>
              <a:t>DIAGRAMA DE CLASES</a:t>
            </a:r>
          </a:p>
        </p:txBody>
      </p:sp>
    </p:spTree>
    <p:extLst>
      <p:ext uri="{BB962C8B-B14F-4D97-AF65-F5344CB8AC3E}">
        <p14:creationId xmlns:p14="http://schemas.microsoft.com/office/powerpoint/2010/main" val="3296948863"/>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68AE119-AA88-4486-8B6D-AF8F2F11613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804" y="703038"/>
            <a:ext cx="11089232" cy="5753070"/>
          </a:xfrm>
          <a:prstGeom prst="rect">
            <a:avLst/>
          </a:prstGeom>
          <a:noFill/>
          <a:ln w="12700">
            <a:solidFill>
              <a:schemeClr val="tx1"/>
            </a:solidFill>
          </a:ln>
        </p:spPr>
      </p:pic>
      <p:sp>
        <p:nvSpPr>
          <p:cNvPr id="8" name="Título 1">
            <a:extLst>
              <a:ext uri="{FF2B5EF4-FFF2-40B4-BE49-F238E27FC236}">
                <a16:creationId xmlns:a16="http://schemas.microsoft.com/office/drawing/2014/main" id="{26A4212A-B6BD-470A-A610-E5BCC7210782}"/>
              </a:ext>
            </a:extLst>
          </p:cNvPr>
          <p:cNvSpPr>
            <a:spLocks noGrp="1"/>
          </p:cNvSpPr>
          <p:nvPr>
            <p:ph type="title"/>
          </p:nvPr>
        </p:nvSpPr>
        <p:spPr>
          <a:xfrm>
            <a:off x="4870276" y="147892"/>
            <a:ext cx="2736304" cy="508000"/>
          </a:xfrm>
        </p:spPr>
        <p:txBody>
          <a:bodyPr rtlCol="0">
            <a:normAutofit/>
          </a:bodyPr>
          <a:lstStyle/>
          <a:p>
            <a:pPr rtl="0"/>
            <a:r>
              <a:rPr lang="es-ES" sz="1800" b="1" dirty="0"/>
              <a:t>DIAGRAMA DE CLASES</a:t>
            </a:r>
          </a:p>
        </p:txBody>
      </p:sp>
      <p:sp>
        <p:nvSpPr>
          <p:cNvPr id="4" name="Rectángulo: esquinas redondeadas 3">
            <a:extLst>
              <a:ext uri="{FF2B5EF4-FFF2-40B4-BE49-F238E27FC236}">
                <a16:creationId xmlns:a16="http://schemas.microsoft.com/office/drawing/2014/main" id="{6960CE7B-C29A-437D-B612-69E6C862E8E9}"/>
              </a:ext>
            </a:extLst>
          </p:cNvPr>
          <p:cNvSpPr/>
          <p:nvPr/>
        </p:nvSpPr>
        <p:spPr>
          <a:xfrm>
            <a:off x="5410336" y="655892"/>
            <a:ext cx="1368152" cy="9009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 name="Rectángulo: esquinas redondeadas 4">
            <a:extLst>
              <a:ext uri="{FF2B5EF4-FFF2-40B4-BE49-F238E27FC236}">
                <a16:creationId xmlns:a16="http://schemas.microsoft.com/office/drawing/2014/main" id="{9606103E-1559-489A-9ED0-F07F2E16E84C}"/>
              </a:ext>
            </a:extLst>
          </p:cNvPr>
          <p:cNvSpPr/>
          <p:nvPr/>
        </p:nvSpPr>
        <p:spPr>
          <a:xfrm>
            <a:off x="559644" y="1475620"/>
            <a:ext cx="3734567" cy="310550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Rectángulo: esquinas redondeadas 5">
            <a:extLst>
              <a:ext uri="{FF2B5EF4-FFF2-40B4-BE49-F238E27FC236}">
                <a16:creationId xmlns:a16="http://schemas.microsoft.com/office/drawing/2014/main" id="{17545062-FEFA-41A4-80FF-9E49A5667F76}"/>
              </a:ext>
            </a:extLst>
          </p:cNvPr>
          <p:cNvSpPr/>
          <p:nvPr/>
        </p:nvSpPr>
        <p:spPr>
          <a:xfrm>
            <a:off x="3879660" y="1844824"/>
            <a:ext cx="4230976" cy="259228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Rectángulo: esquinas redondeadas 8">
            <a:extLst>
              <a:ext uri="{FF2B5EF4-FFF2-40B4-BE49-F238E27FC236}">
                <a16:creationId xmlns:a16="http://schemas.microsoft.com/office/drawing/2014/main" id="{BA778326-11D5-4EAF-988D-721C984C5E3C}"/>
              </a:ext>
            </a:extLst>
          </p:cNvPr>
          <p:cNvSpPr/>
          <p:nvPr/>
        </p:nvSpPr>
        <p:spPr>
          <a:xfrm>
            <a:off x="7604330" y="1421903"/>
            <a:ext cx="4036799" cy="316835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 name="Rectángulo: esquinas redondeadas 9">
            <a:extLst>
              <a:ext uri="{FF2B5EF4-FFF2-40B4-BE49-F238E27FC236}">
                <a16:creationId xmlns:a16="http://schemas.microsoft.com/office/drawing/2014/main" id="{F8F57D07-9FDC-4556-B4F0-0E8752655E8E}"/>
              </a:ext>
            </a:extLst>
          </p:cNvPr>
          <p:cNvSpPr/>
          <p:nvPr/>
        </p:nvSpPr>
        <p:spPr>
          <a:xfrm>
            <a:off x="4438228" y="5087956"/>
            <a:ext cx="7026939" cy="144015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 name="CuadroTexto 1">
            <a:extLst>
              <a:ext uri="{FF2B5EF4-FFF2-40B4-BE49-F238E27FC236}">
                <a16:creationId xmlns:a16="http://schemas.microsoft.com/office/drawing/2014/main" id="{7D5DEBF6-1C26-44C9-9ADB-FA400D2B46B2}"/>
              </a:ext>
            </a:extLst>
          </p:cNvPr>
          <p:cNvSpPr txBox="1"/>
          <p:nvPr/>
        </p:nvSpPr>
        <p:spPr>
          <a:xfrm>
            <a:off x="5117251" y="713091"/>
            <a:ext cx="427125" cy="461665"/>
          </a:xfrm>
          <a:prstGeom prst="rect">
            <a:avLst/>
          </a:prstGeom>
          <a:noFill/>
        </p:spPr>
        <p:txBody>
          <a:bodyPr wrap="square" rtlCol="0">
            <a:spAutoFit/>
          </a:bodyPr>
          <a:lstStyle/>
          <a:p>
            <a:r>
              <a:rPr lang="es-PE" dirty="0">
                <a:solidFill>
                  <a:srgbClr val="FF0000"/>
                </a:solidFill>
                <a:latin typeface="Arial" panose="020B0604020202020204" pitchFamily="34" charset="0"/>
                <a:cs typeface="Arial" panose="020B0604020202020204" pitchFamily="34" charset="0"/>
              </a:rPr>
              <a:t>1</a:t>
            </a:r>
          </a:p>
        </p:txBody>
      </p:sp>
      <p:sp>
        <p:nvSpPr>
          <p:cNvPr id="12" name="CuadroTexto 11">
            <a:extLst>
              <a:ext uri="{FF2B5EF4-FFF2-40B4-BE49-F238E27FC236}">
                <a16:creationId xmlns:a16="http://schemas.microsoft.com/office/drawing/2014/main" id="{9D0CB0FA-9241-40D1-9B56-9998CD454C62}"/>
              </a:ext>
            </a:extLst>
          </p:cNvPr>
          <p:cNvSpPr txBox="1"/>
          <p:nvPr/>
        </p:nvSpPr>
        <p:spPr>
          <a:xfrm>
            <a:off x="3978796" y="5665477"/>
            <a:ext cx="427125" cy="461665"/>
          </a:xfrm>
          <a:prstGeom prst="rect">
            <a:avLst/>
          </a:prstGeom>
          <a:noFill/>
        </p:spPr>
        <p:txBody>
          <a:bodyPr wrap="square" rtlCol="0">
            <a:spAutoFit/>
          </a:bodyPr>
          <a:lstStyle/>
          <a:p>
            <a:r>
              <a:rPr lang="es-PE" dirty="0">
                <a:solidFill>
                  <a:srgbClr val="FF0000"/>
                </a:solidFill>
                <a:latin typeface="Arial" panose="020B0604020202020204" pitchFamily="34" charset="0"/>
                <a:cs typeface="Arial" panose="020B0604020202020204" pitchFamily="34" charset="0"/>
              </a:rPr>
              <a:t>2</a:t>
            </a:r>
          </a:p>
        </p:txBody>
      </p:sp>
      <p:sp>
        <p:nvSpPr>
          <p:cNvPr id="13" name="CuadroTexto 12">
            <a:extLst>
              <a:ext uri="{FF2B5EF4-FFF2-40B4-BE49-F238E27FC236}">
                <a16:creationId xmlns:a16="http://schemas.microsoft.com/office/drawing/2014/main" id="{3AB54CAF-F017-4A8B-A322-D30D6D810513}"/>
              </a:ext>
            </a:extLst>
          </p:cNvPr>
          <p:cNvSpPr txBox="1"/>
          <p:nvPr/>
        </p:nvSpPr>
        <p:spPr>
          <a:xfrm>
            <a:off x="2297705" y="1089612"/>
            <a:ext cx="427125" cy="461665"/>
          </a:xfrm>
          <a:prstGeom prst="rect">
            <a:avLst/>
          </a:prstGeom>
          <a:noFill/>
        </p:spPr>
        <p:txBody>
          <a:bodyPr wrap="square" rtlCol="0">
            <a:spAutoFit/>
          </a:bodyPr>
          <a:lstStyle/>
          <a:p>
            <a:r>
              <a:rPr lang="es-PE" dirty="0">
                <a:solidFill>
                  <a:srgbClr val="FF0000"/>
                </a:solidFill>
                <a:latin typeface="Arial" panose="020B0604020202020204" pitchFamily="34" charset="0"/>
                <a:cs typeface="Arial" panose="020B0604020202020204" pitchFamily="34" charset="0"/>
              </a:rPr>
              <a:t>3</a:t>
            </a:r>
          </a:p>
        </p:txBody>
      </p:sp>
      <p:sp>
        <p:nvSpPr>
          <p:cNvPr id="14" name="CuadroTexto 13">
            <a:extLst>
              <a:ext uri="{FF2B5EF4-FFF2-40B4-BE49-F238E27FC236}">
                <a16:creationId xmlns:a16="http://schemas.microsoft.com/office/drawing/2014/main" id="{2F0536EF-F366-4BB6-8586-0EAA7118DE67}"/>
              </a:ext>
            </a:extLst>
          </p:cNvPr>
          <p:cNvSpPr txBox="1"/>
          <p:nvPr/>
        </p:nvSpPr>
        <p:spPr>
          <a:xfrm>
            <a:off x="4906490" y="1434299"/>
            <a:ext cx="427125" cy="461665"/>
          </a:xfrm>
          <a:prstGeom prst="rect">
            <a:avLst/>
          </a:prstGeom>
          <a:noFill/>
        </p:spPr>
        <p:txBody>
          <a:bodyPr wrap="square" rtlCol="0">
            <a:spAutoFit/>
          </a:bodyPr>
          <a:lstStyle/>
          <a:p>
            <a:r>
              <a:rPr lang="es-PE" dirty="0">
                <a:solidFill>
                  <a:srgbClr val="FF0000"/>
                </a:solidFill>
                <a:latin typeface="Arial" panose="020B0604020202020204" pitchFamily="34" charset="0"/>
                <a:cs typeface="Arial" panose="020B0604020202020204" pitchFamily="34" charset="0"/>
              </a:rPr>
              <a:t>4</a:t>
            </a:r>
          </a:p>
        </p:txBody>
      </p:sp>
      <p:sp>
        <p:nvSpPr>
          <p:cNvPr id="15" name="CuadroTexto 14">
            <a:extLst>
              <a:ext uri="{FF2B5EF4-FFF2-40B4-BE49-F238E27FC236}">
                <a16:creationId xmlns:a16="http://schemas.microsoft.com/office/drawing/2014/main" id="{9878F88E-75DF-4448-B01A-79D63701D1B8}"/>
              </a:ext>
            </a:extLst>
          </p:cNvPr>
          <p:cNvSpPr txBox="1"/>
          <p:nvPr/>
        </p:nvSpPr>
        <p:spPr>
          <a:xfrm>
            <a:off x="9599695" y="996436"/>
            <a:ext cx="427125" cy="461665"/>
          </a:xfrm>
          <a:prstGeom prst="rect">
            <a:avLst/>
          </a:prstGeom>
          <a:noFill/>
        </p:spPr>
        <p:txBody>
          <a:bodyPr wrap="square" rtlCol="0">
            <a:spAutoFit/>
          </a:bodyPr>
          <a:lstStyle/>
          <a:p>
            <a:r>
              <a:rPr lang="es-PE" dirty="0">
                <a:solidFill>
                  <a:srgbClr val="FF0000"/>
                </a:solidFill>
                <a:latin typeface="Arial" panose="020B0604020202020204" pitchFamily="34" charset="0"/>
                <a:cs typeface="Arial" panose="020B0604020202020204" pitchFamily="34" charset="0"/>
              </a:rPr>
              <a:t>5</a:t>
            </a:r>
          </a:p>
        </p:txBody>
      </p:sp>
    </p:spTree>
    <p:extLst>
      <p:ext uri="{BB962C8B-B14F-4D97-AF65-F5344CB8AC3E}">
        <p14:creationId xmlns:p14="http://schemas.microsoft.com/office/powerpoint/2010/main" val="1041442617"/>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A39170EA-9D33-479A-8D38-D6A2E1D63C40}"/>
              </a:ext>
            </a:extLst>
          </p:cNvPr>
          <p:cNvSpPr/>
          <p:nvPr/>
        </p:nvSpPr>
        <p:spPr>
          <a:xfrm>
            <a:off x="3948404" y="2996952"/>
            <a:ext cx="8240421" cy="3861048"/>
          </a:xfrm>
          <a:prstGeom prst="rect">
            <a:avLst/>
          </a:prstGeom>
          <a:solidFill>
            <a:srgbClr val="EEF4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Rectángulo 8">
            <a:extLst>
              <a:ext uri="{FF2B5EF4-FFF2-40B4-BE49-F238E27FC236}">
                <a16:creationId xmlns:a16="http://schemas.microsoft.com/office/drawing/2014/main" id="{E4444E9D-1DE4-477D-A742-A5B7CCE43175}"/>
              </a:ext>
            </a:extLst>
          </p:cNvPr>
          <p:cNvSpPr/>
          <p:nvPr/>
        </p:nvSpPr>
        <p:spPr>
          <a:xfrm>
            <a:off x="0" y="0"/>
            <a:ext cx="3945085" cy="2996952"/>
          </a:xfrm>
          <a:prstGeom prst="rect">
            <a:avLst/>
          </a:prstGeom>
          <a:solidFill>
            <a:srgbClr val="EEF4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 name="Título 1">
            <a:extLst>
              <a:ext uri="{FF2B5EF4-FFF2-40B4-BE49-F238E27FC236}">
                <a16:creationId xmlns:a16="http://schemas.microsoft.com/office/drawing/2014/main" id="{648E3655-5BFD-4A7F-82FD-AECB4811433E}"/>
              </a:ext>
            </a:extLst>
          </p:cNvPr>
          <p:cNvSpPr>
            <a:spLocks noGrp="1"/>
          </p:cNvSpPr>
          <p:nvPr>
            <p:ph type="title" idx="4294967295"/>
          </p:nvPr>
        </p:nvSpPr>
        <p:spPr>
          <a:xfrm>
            <a:off x="5589027" y="2006753"/>
            <a:ext cx="2638028" cy="541536"/>
          </a:xfrm>
        </p:spPr>
        <p:txBody>
          <a:bodyPr rtlCol="0">
            <a:normAutofit/>
          </a:bodyPr>
          <a:lstStyle/>
          <a:p>
            <a:pPr rtl="0"/>
            <a:r>
              <a:rPr lang="es-ES" sz="1800" b="1" dirty="0"/>
              <a:t>SECCION DE DATOS</a:t>
            </a:r>
          </a:p>
        </p:txBody>
      </p:sp>
      <p:pic>
        <p:nvPicPr>
          <p:cNvPr id="6" name="Imagen 5">
            <a:extLst>
              <a:ext uri="{FF2B5EF4-FFF2-40B4-BE49-F238E27FC236}">
                <a16:creationId xmlns:a16="http://schemas.microsoft.com/office/drawing/2014/main" id="{33432730-76BF-4EEC-A93C-5EC0B77BFF79}"/>
              </a:ext>
            </a:extLst>
          </p:cNvPr>
          <p:cNvPicPr/>
          <p:nvPr/>
        </p:nvPicPr>
        <p:blipFill rotWithShape="1">
          <a:blip r:embed="rId2" cstate="print">
            <a:extLst>
              <a:ext uri="{28A0092B-C50C-407E-A947-70E740481C1C}">
                <a14:useLocalDpi xmlns:a14="http://schemas.microsoft.com/office/drawing/2010/main" val="0"/>
              </a:ext>
            </a:extLst>
          </a:blip>
          <a:srcRect l="35460" t="74513" r="3693"/>
          <a:stretch/>
        </p:blipFill>
        <p:spPr bwMode="auto">
          <a:xfrm>
            <a:off x="4294212" y="3789040"/>
            <a:ext cx="7560840" cy="2318171"/>
          </a:xfrm>
          <a:prstGeom prst="rect">
            <a:avLst/>
          </a:prstGeom>
          <a:noFill/>
          <a:ln w="12700">
            <a:solidFill>
              <a:schemeClr val="tx1"/>
            </a:solidFill>
          </a:ln>
        </p:spPr>
      </p:pic>
      <p:pic>
        <p:nvPicPr>
          <p:cNvPr id="7" name="Imagen 6">
            <a:extLst>
              <a:ext uri="{FF2B5EF4-FFF2-40B4-BE49-F238E27FC236}">
                <a16:creationId xmlns:a16="http://schemas.microsoft.com/office/drawing/2014/main" id="{13675FBE-64ED-4A6A-935A-DAE36E31DF70}"/>
              </a:ext>
            </a:extLst>
          </p:cNvPr>
          <p:cNvPicPr/>
          <p:nvPr/>
        </p:nvPicPr>
        <p:blipFill rotWithShape="1">
          <a:blip r:embed="rId2" cstate="print">
            <a:extLst>
              <a:ext uri="{28A0092B-C50C-407E-A947-70E740481C1C}">
                <a14:useLocalDpi xmlns:a14="http://schemas.microsoft.com/office/drawing/2010/main" val="0"/>
              </a:ext>
            </a:extLst>
          </a:blip>
          <a:srcRect l="41903" r="44332" b="86853"/>
          <a:stretch/>
        </p:blipFill>
        <p:spPr bwMode="auto">
          <a:xfrm>
            <a:off x="621804" y="612327"/>
            <a:ext cx="2736304" cy="1413927"/>
          </a:xfrm>
          <a:prstGeom prst="rect">
            <a:avLst/>
          </a:prstGeom>
          <a:noFill/>
          <a:ln w="12700">
            <a:solidFill>
              <a:schemeClr val="tx1"/>
            </a:solidFill>
          </a:ln>
        </p:spPr>
      </p:pic>
      <p:sp>
        <p:nvSpPr>
          <p:cNvPr id="8" name="Título 1">
            <a:extLst>
              <a:ext uri="{FF2B5EF4-FFF2-40B4-BE49-F238E27FC236}">
                <a16:creationId xmlns:a16="http://schemas.microsoft.com/office/drawing/2014/main" id="{6DE4F1BA-13EF-49D0-9E5E-C63F4BCC733C}"/>
              </a:ext>
            </a:extLst>
          </p:cNvPr>
          <p:cNvSpPr txBox="1">
            <a:spLocks/>
          </p:cNvSpPr>
          <p:nvPr/>
        </p:nvSpPr>
        <p:spPr>
          <a:xfrm>
            <a:off x="1474988" y="3201567"/>
            <a:ext cx="1029936" cy="358369"/>
          </a:xfrm>
          <a:prstGeom prst="rect">
            <a:avLst/>
          </a:prstGeom>
        </p:spPr>
        <p:txBody>
          <a:bodyPr vert="horz" lIns="121899" tIns="60949" rIns="121899" bIns="60949" rtlCol="0" anchor="b">
            <a:normAutofit/>
          </a:bodyPr>
          <a:lstStyle>
            <a:lvl1pPr algn="l" defTabSz="1218987" rtl="0" eaLnBrk="1" latinLnBrk="0" hangingPunct="1">
              <a:lnSpc>
                <a:spcPct val="85000"/>
              </a:lnSpc>
              <a:spcBef>
                <a:spcPct val="0"/>
              </a:spcBef>
              <a:buNone/>
              <a:tabLst/>
              <a:defRPr sz="4400" kern="1200" cap="none" baseline="0">
                <a:solidFill>
                  <a:schemeClr val="tx1"/>
                </a:solidFill>
                <a:latin typeface="+mj-lt"/>
                <a:ea typeface="+mj-ea"/>
                <a:cs typeface="+mj-cs"/>
              </a:defRPr>
            </a:lvl1pPr>
          </a:lstStyle>
          <a:p>
            <a:r>
              <a:rPr lang="es-ES" sz="1800" b="1" dirty="0"/>
              <a:t>MENU</a:t>
            </a:r>
          </a:p>
        </p:txBody>
      </p:sp>
      <p:pic>
        <p:nvPicPr>
          <p:cNvPr id="5" name="Imagen 4">
            <a:extLst>
              <a:ext uri="{FF2B5EF4-FFF2-40B4-BE49-F238E27FC236}">
                <a16:creationId xmlns:a16="http://schemas.microsoft.com/office/drawing/2014/main" id="{65132C9E-DDA5-46A0-A697-889294247B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406" y="3861049"/>
            <a:ext cx="1574271" cy="157427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Imagen 12">
            <a:extLst>
              <a:ext uri="{FF2B5EF4-FFF2-40B4-BE49-F238E27FC236}">
                <a16:creationId xmlns:a16="http://schemas.microsoft.com/office/drawing/2014/main" id="{A1D2ADEB-0873-4FA8-8687-32D61C2765F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86926" y="634318"/>
            <a:ext cx="2006692" cy="2006692"/>
          </a:xfrm>
          <a:prstGeom prst="rect">
            <a:avLst/>
          </a:prstGeom>
        </p:spPr>
      </p:pic>
    </p:spTree>
    <p:extLst>
      <p:ext uri="{BB962C8B-B14F-4D97-AF65-F5344CB8AC3E}">
        <p14:creationId xmlns:p14="http://schemas.microsoft.com/office/powerpoint/2010/main" val="114471848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8D25617-9F35-45CC-884C-55B17058C74B}"/>
              </a:ext>
            </a:extLst>
          </p:cNvPr>
          <p:cNvSpPr txBox="1"/>
          <p:nvPr/>
        </p:nvSpPr>
        <p:spPr>
          <a:xfrm>
            <a:off x="2367801" y="1052736"/>
            <a:ext cx="7704856" cy="1446550"/>
          </a:xfrm>
          <a:prstGeom prst="rect">
            <a:avLst/>
          </a:prstGeom>
          <a:noFill/>
        </p:spPr>
        <p:txBody>
          <a:bodyPr wrap="square" rtlCol="0">
            <a:spAutoFit/>
          </a:bodyPr>
          <a:lstStyle/>
          <a:p>
            <a:pPr algn="ctr"/>
            <a:r>
              <a:rPr lang="es-PE" sz="4400" dirty="0"/>
              <a:t>DESCRIPCION DE LA INSTITUCIÓN EDUCATIVA</a:t>
            </a:r>
          </a:p>
        </p:txBody>
      </p:sp>
      <p:pic>
        <p:nvPicPr>
          <p:cNvPr id="5" name="Imagen 4">
            <a:extLst>
              <a:ext uri="{FF2B5EF4-FFF2-40B4-BE49-F238E27FC236}">
                <a16:creationId xmlns:a16="http://schemas.microsoft.com/office/drawing/2014/main" id="{B2717425-2D44-4C14-9DEB-E47A9D9CD29A}"/>
              </a:ext>
            </a:extLst>
          </p:cNvPr>
          <p:cNvPicPr/>
          <p:nvPr/>
        </p:nvPicPr>
        <p:blipFill rotWithShape="1">
          <a:blip r:embed="rId2">
            <a:extLst>
              <a:ext uri="{28A0092B-C50C-407E-A947-70E740481C1C}">
                <a14:useLocalDpi xmlns:a14="http://schemas.microsoft.com/office/drawing/2010/main" val="0"/>
              </a:ext>
            </a:extLst>
          </a:blip>
          <a:srcRect b="10400"/>
          <a:stretch/>
        </p:blipFill>
        <p:spPr bwMode="auto">
          <a:xfrm>
            <a:off x="2241984" y="3140968"/>
            <a:ext cx="7956490" cy="315274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169976475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upo 13">
            <a:extLst>
              <a:ext uri="{FF2B5EF4-FFF2-40B4-BE49-F238E27FC236}">
                <a16:creationId xmlns:a16="http://schemas.microsoft.com/office/drawing/2014/main" id="{D9BD9B90-A468-4C8D-BD29-C01E36C63CD1}"/>
              </a:ext>
            </a:extLst>
          </p:cNvPr>
          <p:cNvGrpSpPr/>
          <p:nvPr/>
        </p:nvGrpSpPr>
        <p:grpSpPr>
          <a:xfrm>
            <a:off x="5158308" y="1140502"/>
            <a:ext cx="6372708" cy="4576996"/>
            <a:chOff x="5230316" y="1883299"/>
            <a:chExt cx="6372708" cy="4576996"/>
          </a:xfrm>
        </p:grpSpPr>
        <p:pic>
          <p:nvPicPr>
            <p:cNvPr id="8" name="Imagen 7">
              <a:extLst>
                <a:ext uri="{FF2B5EF4-FFF2-40B4-BE49-F238E27FC236}">
                  <a16:creationId xmlns:a16="http://schemas.microsoft.com/office/drawing/2014/main" id="{CB1BE983-7B46-49E0-8D0F-E11C93DEB11E}"/>
                </a:ext>
              </a:extLst>
            </p:cNvPr>
            <p:cNvPicPr/>
            <p:nvPr/>
          </p:nvPicPr>
          <p:blipFill rotWithShape="1">
            <a:blip r:embed="rId2" cstate="print">
              <a:extLst>
                <a:ext uri="{28A0092B-C50C-407E-A947-70E740481C1C}">
                  <a14:useLocalDpi xmlns:a14="http://schemas.microsoft.com/office/drawing/2010/main" val="0"/>
                </a:ext>
              </a:extLst>
            </a:blip>
            <a:srcRect t="14374" r="65384" b="34917"/>
            <a:stretch/>
          </p:blipFill>
          <p:spPr bwMode="auto">
            <a:xfrm>
              <a:off x="5230316" y="1883299"/>
              <a:ext cx="6372708" cy="4576996"/>
            </a:xfrm>
            <a:prstGeom prst="rect">
              <a:avLst/>
            </a:prstGeom>
            <a:noFill/>
            <a:ln w="12700">
              <a:solidFill>
                <a:schemeClr val="tx1"/>
              </a:solidFill>
            </a:ln>
          </p:spPr>
        </p:pic>
        <p:sp>
          <p:nvSpPr>
            <p:cNvPr id="10" name="Rectángulo: esquinas redondeadas 9">
              <a:extLst>
                <a:ext uri="{FF2B5EF4-FFF2-40B4-BE49-F238E27FC236}">
                  <a16:creationId xmlns:a16="http://schemas.microsoft.com/office/drawing/2014/main" id="{AAB2D550-A8B0-4ECB-9CE7-6939E662971C}"/>
                </a:ext>
              </a:extLst>
            </p:cNvPr>
            <p:cNvSpPr/>
            <p:nvPr/>
          </p:nvSpPr>
          <p:spPr>
            <a:xfrm>
              <a:off x="10888505" y="4102393"/>
              <a:ext cx="708525" cy="16949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sp>
        <p:nvSpPr>
          <p:cNvPr id="12" name="Título 1">
            <a:extLst>
              <a:ext uri="{FF2B5EF4-FFF2-40B4-BE49-F238E27FC236}">
                <a16:creationId xmlns:a16="http://schemas.microsoft.com/office/drawing/2014/main" id="{BBD4F167-89AA-4D21-8828-C3694F509225}"/>
              </a:ext>
            </a:extLst>
          </p:cNvPr>
          <p:cNvSpPr>
            <a:spLocks noGrp="1"/>
          </p:cNvSpPr>
          <p:nvPr>
            <p:ph type="title"/>
          </p:nvPr>
        </p:nvSpPr>
        <p:spPr>
          <a:xfrm>
            <a:off x="640135" y="1844824"/>
            <a:ext cx="3351927" cy="685552"/>
          </a:xfrm>
        </p:spPr>
        <p:txBody>
          <a:bodyPr rtlCol="0">
            <a:normAutofit/>
          </a:bodyPr>
          <a:lstStyle/>
          <a:p>
            <a:pPr rtl="0"/>
            <a:r>
              <a:rPr lang="es-ES" sz="1800" b="1" dirty="0"/>
              <a:t>SECCION PROFESOR</a:t>
            </a:r>
          </a:p>
        </p:txBody>
      </p:sp>
      <p:pic>
        <p:nvPicPr>
          <p:cNvPr id="9" name="Imagen 8">
            <a:extLst>
              <a:ext uri="{FF2B5EF4-FFF2-40B4-BE49-F238E27FC236}">
                <a16:creationId xmlns:a16="http://schemas.microsoft.com/office/drawing/2014/main" id="{CAF8130A-1ED1-4505-AA8C-D6E1BFD867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876" y="2857683"/>
            <a:ext cx="1469942" cy="146994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961038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648E3655-5BFD-4A7F-82FD-AECB4811433E}"/>
              </a:ext>
            </a:extLst>
          </p:cNvPr>
          <p:cNvSpPr>
            <a:spLocks noGrp="1"/>
          </p:cNvSpPr>
          <p:nvPr>
            <p:ph type="title"/>
          </p:nvPr>
        </p:nvSpPr>
        <p:spPr>
          <a:xfrm>
            <a:off x="693812" y="1984163"/>
            <a:ext cx="2736304" cy="469528"/>
          </a:xfrm>
        </p:spPr>
        <p:txBody>
          <a:bodyPr rtlCol="0">
            <a:noAutofit/>
          </a:bodyPr>
          <a:lstStyle/>
          <a:p>
            <a:pPr rtl="0"/>
            <a:r>
              <a:rPr lang="es-ES" sz="1800" b="1" dirty="0"/>
              <a:t>SECCION </a:t>
            </a:r>
            <a:r>
              <a:rPr lang="es-ES" sz="1800" dirty="0"/>
              <a:t>INVENTARIO</a:t>
            </a:r>
            <a:endParaRPr lang="es-ES" sz="1800" b="1" dirty="0"/>
          </a:p>
        </p:txBody>
      </p:sp>
      <p:grpSp>
        <p:nvGrpSpPr>
          <p:cNvPr id="16" name="Grupo 15">
            <a:extLst>
              <a:ext uri="{FF2B5EF4-FFF2-40B4-BE49-F238E27FC236}">
                <a16:creationId xmlns:a16="http://schemas.microsoft.com/office/drawing/2014/main" id="{D5016F29-5D20-4272-86EA-DE293B2FFC8D}"/>
              </a:ext>
            </a:extLst>
          </p:cNvPr>
          <p:cNvGrpSpPr/>
          <p:nvPr/>
        </p:nvGrpSpPr>
        <p:grpSpPr>
          <a:xfrm>
            <a:off x="4654252" y="1178750"/>
            <a:ext cx="6840760" cy="4500500"/>
            <a:chOff x="2783292" y="1834162"/>
            <a:chExt cx="6624736" cy="4248472"/>
          </a:xfrm>
        </p:grpSpPr>
        <p:pic>
          <p:nvPicPr>
            <p:cNvPr id="10" name="Imagen 9">
              <a:extLst>
                <a:ext uri="{FF2B5EF4-FFF2-40B4-BE49-F238E27FC236}">
                  <a16:creationId xmlns:a16="http://schemas.microsoft.com/office/drawing/2014/main" id="{4BFE87B3-8834-4A7B-8374-088DF99FA600}"/>
                </a:ext>
              </a:extLst>
            </p:cNvPr>
            <p:cNvPicPr/>
            <p:nvPr/>
          </p:nvPicPr>
          <p:blipFill rotWithShape="1">
            <a:blip r:embed="rId2" cstate="print">
              <a:extLst>
                <a:ext uri="{28A0092B-C50C-407E-A947-70E740481C1C}">
                  <a14:useLocalDpi xmlns:a14="http://schemas.microsoft.com/office/drawing/2010/main" val="0"/>
                </a:ext>
              </a:extLst>
            </a:blip>
            <a:srcRect l="29757" t="18826" r="32997" b="35155"/>
            <a:stretch/>
          </p:blipFill>
          <p:spPr bwMode="auto">
            <a:xfrm>
              <a:off x="2783292" y="1834162"/>
              <a:ext cx="6624736" cy="4248472"/>
            </a:xfrm>
            <a:prstGeom prst="rect">
              <a:avLst/>
            </a:prstGeom>
            <a:noFill/>
            <a:ln w="12700">
              <a:solidFill>
                <a:schemeClr val="tx1"/>
              </a:solidFill>
            </a:ln>
          </p:spPr>
        </p:pic>
        <p:sp>
          <p:nvSpPr>
            <p:cNvPr id="13" name="Rectángulo 12">
              <a:extLst>
                <a:ext uri="{FF2B5EF4-FFF2-40B4-BE49-F238E27FC236}">
                  <a16:creationId xmlns:a16="http://schemas.microsoft.com/office/drawing/2014/main" id="{CDD3FBAB-537E-4AFE-BCE0-11DFFBBFA64C}"/>
                </a:ext>
              </a:extLst>
            </p:cNvPr>
            <p:cNvSpPr/>
            <p:nvPr/>
          </p:nvSpPr>
          <p:spPr>
            <a:xfrm>
              <a:off x="2786120" y="1841881"/>
              <a:ext cx="576064" cy="1785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4" name="Rectángulo 13">
              <a:extLst>
                <a:ext uri="{FF2B5EF4-FFF2-40B4-BE49-F238E27FC236}">
                  <a16:creationId xmlns:a16="http://schemas.microsoft.com/office/drawing/2014/main" id="{822011DD-D955-45EE-A644-6D0DFE1BC2C6}"/>
                </a:ext>
              </a:extLst>
            </p:cNvPr>
            <p:cNvSpPr/>
            <p:nvPr/>
          </p:nvSpPr>
          <p:spPr>
            <a:xfrm>
              <a:off x="8831964" y="1834162"/>
              <a:ext cx="576064" cy="19638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pic>
        <p:nvPicPr>
          <p:cNvPr id="5" name="Imagen 4">
            <a:extLst>
              <a:ext uri="{FF2B5EF4-FFF2-40B4-BE49-F238E27FC236}">
                <a16:creationId xmlns:a16="http://schemas.microsoft.com/office/drawing/2014/main" id="{596B442F-D3EA-4419-B555-FA98F30AE3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844" y="2852936"/>
            <a:ext cx="1735393" cy="173539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764057984"/>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648E3655-5BFD-4A7F-82FD-AECB4811433E}"/>
              </a:ext>
            </a:extLst>
          </p:cNvPr>
          <p:cNvSpPr>
            <a:spLocks noGrp="1"/>
          </p:cNvSpPr>
          <p:nvPr>
            <p:ph type="title"/>
          </p:nvPr>
        </p:nvSpPr>
        <p:spPr>
          <a:xfrm>
            <a:off x="549796" y="1916832"/>
            <a:ext cx="3351927" cy="541536"/>
          </a:xfrm>
        </p:spPr>
        <p:txBody>
          <a:bodyPr rtlCol="0">
            <a:normAutofit/>
          </a:bodyPr>
          <a:lstStyle/>
          <a:p>
            <a:pPr rtl="0"/>
            <a:r>
              <a:rPr lang="es-ES" sz="1800" b="1" dirty="0"/>
              <a:t>SECCION ALUMNO</a:t>
            </a:r>
          </a:p>
        </p:txBody>
      </p:sp>
      <p:grpSp>
        <p:nvGrpSpPr>
          <p:cNvPr id="2" name="Grupo 1">
            <a:extLst>
              <a:ext uri="{FF2B5EF4-FFF2-40B4-BE49-F238E27FC236}">
                <a16:creationId xmlns:a16="http://schemas.microsoft.com/office/drawing/2014/main" id="{6DB64C3B-4C5C-4E82-9425-C6775480F066}"/>
              </a:ext>
            </a:extLst>
          </p:cNvPr>
          <p:cNvGrpSpPr/>
          <p:nvPr/>
        </p:nvGrpSpPr>
        <p:grpSpPr>
          <a:xfrm>
            <a:off x="5014292" y="1196752"/>
            <a:ext cx="6220675" cy="4648975"/>
            <a:chOff x="2984074" y="1814944"/>
            <a:chExt cx="6220675" cy="4648975"/>
          </a:xfrm>
        </p:grpSpPr>
        <p:pic>
          <p:nvPicPr>
            <p:cNvPr id="4" name="Imagen 3">
              <a:extLst>
                <a:ext uri="{FF2B5EF4-FFF2-40B4-BE49-F238E27FC236}">
                  <a16:creationId xmlns:a16="http://schemas.microsoft.com/office/drawing/2014/main" id="{BF8C89BA-F1E2-4282-B7FE-492EDD69170F}"/>
                </a:ext>
              </a:extLst>
            </p:cNvPr>
            <p:cNvPicPr/>
            <p:nvPr/>
          </p:nvPicPr>
          <p:blipFill rotWithShape="1">
            <a:blip r:embed="rId2" cstate="print">
              <a:extLst>
                <a:ext uri="{28A0092B-C50C-407E-A947-70E740481C1C}">
                  <a14:useLocalDpi xmlns:a14="http://schemas.microsoft.com/office/drawing/2010/main" val="0"/>
                </a:ext>
              </a:extLst>
            </a:blip>
            <a:srcRect l="62955" t="14086" r="1418" b="35155"/>
            <a:stretch/>
          </p:blipFill>
          <p:spPr bwMode="auto">
            <a:xfrm>
              <a:off x="2984074" y="1814944"/>
              <a:ext cx="6220675" cy="4648975"/>
            </a:xfrm>
            <a:prstGeom prst="rect">
              <a:avLst/>
            </a:prstGeom>
            <a:noFill/>
            <a:ln w="12700">
              <a:solidFill>
                <a:schemeClr val="tx1"/>
              </a:solidFill>
            </a:ln>
          </p:spPr>
        </p:pic>
        <p:sp>
          <p:nvSpPr>
            <p:cNvPr id="5" name="Rectángulo 4">
              <a:extLst>
                <a:ext uri="{FF2B5EF4-FFF2-40B4-BE49-F238E27FC236}">
                  <a16:creationId xmlns:a16="http://schemas.microsoft.com/office/drawing/2014/main" id="{2E573F0E-2274-43A8-8111-E98CB3343BA2}"/>
                </a:ext>
              </a:extLst>
            </p:cNvPr>
            <p:cNvSpPr/>
            <p:nvPr/>
          </p:nvSpPr>
          <p:spPr>
            <a:xfrm>
              <a:off x="2985554" y="4139432"/>
              <a:ext cx="633670" cy="16230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pic>
        <p:nvPicPr>
          <p:cNvPr id="8" name="Imagen 7">
            <a:extLst>
              <a:ext uri="{FF2B5EF4-FFF2-40B4-BE49-F238E27FC236}">
                <a16:creationId xmlns:a16="http://schemas.microsoft.com/office/drawing/2014/main" id="{9C697733-3631-45DD-BCAB-28A21B655A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860" y="2744924"/>
            <a:ext cx="1368152" cy="136815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96870967"/>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7748" y="2204864"/>
            <a:ext cx="3672408" cy="868040"/>
          </a:xfrm>
        </p:spPr>
        <p:txBody>
          <a:bodyPr rtlCol="0">
            <a:normAutofit fontScale="90000"/>
          </a:bodyPr>
          <a:lstStyle/>
          <a:p>
            <a:pPr algn="ctr" rtl="0"/>
            <a:r>
              <a:rPr lang="es-ES" dirty="0"/>
              <a:t>DIAGRAMA DE SECUENCIA</a:t>
            </a:r>
            <a:br>
              <a:rPr lang="es-ES" dirty="0"/>
            </a:br>
            <a:br>
              <a:rPr lang="es-ES" dirty="0"/>
            </a:br>
            <a:r>
              <a:rPr lang="es-ES" sz="1800" b="0" dirty="0"/>
              <a:t>Préstamo del libro por el docente</a:t>
            </a:r>
          </a:p>
        </p:txBody>
      </p:sp>
      <p:pic>
        <p:nvPicPr>
          <p:cNvPr id="7" name="Imagen 6">
            <a:extLst>
              <a:ext uri="{FF2B5EF4-FFF2-40B4-BE49-F238E27FC236}">
                <a16:creationId xmlns:a16="http://schemas.microsoft.com/office/drawing/2014/main" id="{C6D10CF8-38A3-433D-999D-57BFD1F5463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222204" y="951379"/>
            <a:ext cx="7483612" cy="4955242"/>
          </a:xfrm>
          <a:prstGeom prst="rect">
            <a:avLst/>
          </a:prstGeom>
          <a:noFill/>
          <a:ln w="6350">
            <a:solidFill>
              <a:schemeClr val="tx1"/>
            </a:solidFill>
          </a:ln>
        </p:spPr>
      </p:pic>
    </p:spTree>
    <p:extLst>
      <p:ext uri="{BB962C8B-B14F-4D97-AF65-F5344CB8AC3E}">
        <p14:creationId xmlns:p14="http://schemas.microsoft.com/office/powerpoint/2010/main" val="2834609722"/>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89756" y="2276872"/>
            <a:ext cx="3816424" cy="508000"/>
          </a:xfrm>
        </p:spPr>
        <p:txBody>
          <a:bodyPr rtlCol="0">
            <a:normAutofit fontScale="90000"/>
          </a:bodyPr>
          <a:lstStyle/>
          <a:p>
            <a:pPr rtl="0"/>
            <a:r>
              <a:rPr lang="es-ES" dirty="0"/>
              <a:t>DIAGRAMA ENTIDAD RELACIÓN</a:t>
            </a:r>
          </a:p>
        </p:txBody>
      </p:sp>
      <p:pic>
        <p:nvPicPr>
          <p:cNvPr id="6" name="Imagen 5">
            <a:extLst>
              <a:ext uri="{FF2B5EF4-FFF2-40B4-BE49-F238E27FC236}">
                <a16:creationId xmlns:a16="http://schemas.microsoft.com/office/drawing/2014/main" id="{8F88E4B6-8EF1-457B-9B1F-C0FD2ED8D25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10236" y="162319"/>
            <a:ext cx="6984776" cy="6533361"/>
          </a:xfrm>
          <a:prstGeom prst="rect">
            <a:avLst/>
          </a:prstGeom>
          <a:noFill/>
          <a:ln w="12700">
            <a:solidFill>
              <a:schemeClr val="tx1"/>
            </a:solidFill>
          </a:ln>
        </p:spPr>
      </p:pic>
    </p:spTree>
    <p:extLst>
      <p:ext uri="{BB962C8B-B14F-4D97-AF65-F5344CB8AC3E}">
        <p14:creationId xmlns:p14="http://schemas.microsoft.com/office/powerpoint/2010/main" val="2785135168"/>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26A4212A-B6BD-470A-A610-E5BCC7210782}"/>
              </a:ext>
            </a:extLst>
          </p:cNvPr>
          <p:cNvSpPr>
            <a:spLocks noGrp="1"/>
          </p:cNvSpPr>
          <p:nvPr>
            <p:ph type="title"/>
          </p:nvPr>
        </p:nvSpPr>
        <p:spPr>
          <a:xfrm>
            <a:off x="4042184" y="620688"/>
            <a:ext cx="4104456" cy="508000"/>
          </a:xfrm>
        </p:spPr>
        <p:txBody>
          <a:bodyPr rtlCol="0">
            <a:noAutofit/>
          </a:bodyPr>
          <a:lstStyle/>
          <a:p>
            <a:pPr rtl="0"/>
            <a:r>
              <a:rPr lang="es-ES" sz="1800" b="1" dirty="0"/>
              <a:t>DISEÑO DE LA INTERFAZ DEL MENU</a:t>
            </a:r>
          </a:p>
        </p:txBody>
      </p:sp>
      <p:pic>
        <p:nvPicPr>
          <p:cNvPr id="4" name="Imagen 3">
            <a:extLst>
              <a:ext uri="{FF2B5EF4-FFF2-40B4-BE49-F238E27FC236}">
                <a16:creationId xmlns:a16="http://schemas.microsoft.com/office/drawing/2014/main" id="{31F87F01-7064-4EE0-A342-F2445D460871}"/>
              </a:ext>
            </a:extLst>
          </p:cNvPr>
          <p:cNvPicPr/>
          <p:nvPr/>
        </p:nvPicPr>
        <p:blipFill rotWithShape="1">
          <a:blip r:embed="rId2" cstate="print">
            <a:extLst>
              <a:ext uri="{28A0092B-C50C-407E-A947-70E740481C1C}">
                <a14:useLocalDpi xmlns:a14="http://schemas.microsoft.com/office/drawing/2010/main" val="0"/>
              </a:ext>
            </a:extLst>
          </a:blip>
          <a:srcRect l="58102" t="5348" b="52140"/>
          <a:stretch/>
        </p:blipFill>
        <p:spPr bwMode="auto">
          <a:xfrm>
            <a:off x="2133972" y="1484784"/>
            <a:ext cx="7488832" cy="501056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95347863"/>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26A4212A-B6BD-470A-A610-E5BCC7210782}"/>
              </a:ext>
            </a:extLst>
          </p:cNvPr>
          <p:cNvSpPr>
            <a:spLocks noGrp="1"/>
          </p:cNvSpPr>
          <p:nvPr>
            <p:ph type="title"/>
          </p:nvPr>
        </p:nvSpPr>
        <p:spPr>
          <a:xfrm>
            <a:off x="3790156" y="188640"/>
            <a:ext cx="4608512" cy="508000"/>
          </a:xfrm>
        </p:spPr>
        <p:txBody>
          <a:bodyPr rtlCol="0">
            <a:noAutofit/>
          </a:bodyPr>
          <a:lstStyle/>
          <a:p>
            <a:pPr rtl="0"/>
            <a:r>
              <a:rPr lang="es-ES" sz="1800" b="1" dirty="0"/>
              <a:t>DISEÑO DE LA INTERFAZ DEL PROFESOR</a:t>
            </a:r>
          </a:p>
        </p:txBody>
      </p:sp>
      <p:pic>
        <p:nvPicPr>
          <p:cNvPr id="4" name="Imagen 3">
            <a:extLst>
              <a:ext uri="{FF2B5EF4-FFF2-40B4-BE49-F238E27FC236}">
                <a16:creationId xmlns:a16="http://schemas.microsoft.com/office/drawing/2014/main" id="{95635848-DD33-4E3B-8DD6-ECBA5A04E2F9}"/>
              </a:ext>
            </a:extLst>
          </p:cNvPr>
          <p:cNvPicPr/>
          <p:nvPr/>
        </p:nvPicPr>
        <p:blipFill rotWithShape="1">
          <a:blip r:embed="rId2" cstate="print">
            <a:extLst>
              <a:ext uri="{28A0092B-C50C-407E-A947-70E740481C1C}">
                <a14:useLocalDpi xmlns:a14="http://schemas.microsoft.com/office/drawing/2010/main" val="0"/>
              </a:ext>
            </a:extLst>
          </a:blip>
          <a:srcRect t="5348" b="53291"/>
          <a:stretch/>
        </p:blipFill>
        <p:spPr bwMode="auto">
          <a:xfrm>
            <a:off x="477788" y="857644"/>
            <a:ext cx="11449272" cy="596881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32519352"/>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26A4212A-B6BD-470A-A610-E5BCC7210782}"/>
              </a:ext>
            </a:extLst>
          </p:cNvPr>
          <p:cNvSpPr>
            <a:spLocks noGrp="1"/>
          </p:cNvSpPr>
          <p:nvPr>
            <p:ph type="title"/>
          </p:nvPr>
        </p:nvSpPr>
        <p:spPr>
          <a:xfrm>
            <a:off x="3088078" y="195039"/>
            <a:ext cx="6012668" cy="508000"/>
          </a:xfrm>
        </p:spPr>
        <p:txBody>
          <a:bodyPr rtlCol="0">
            <a:noAutofit/>
          </a:bodyPr>
          <a:lstStyle/>
          <a:p>
            <a:pPr rtl="0"/>
            <a:r>
              <a:rPr lang="es-ES" sz="1800" b="1" dirty="0"/>
              <a:t>DISEÑO DE LA INTERFAZ DEL PEDIDO DEL PROFESOR</a:t>
            </a:r>
          </a:p>
        </p:txBody>
      </p:sp>
      <p:pic>
        <p:nvPicPr>
          <p:cNvPr id="4" name="Imagen 3">
            <a:extLst>
              <a:ext uri="{FF2B5EF4-FFF2-40B4-BE49-F238E27FC236}">
                <a16:creationId xmlns:a16="http://schemas.microsoft.com/office/drawing/2014/main" id="{3A4EFBD5-BECC-4DB4-BAAA-489041458196}"/>
              </a:ext>
            </a:extLst>
          </p:cNvPr>
          <p:cNvPicPr/>
          <p:nvPr/>
        </p:nvPicPr>
        <p:blipFill rotWithShape="1">
          <a:blip r:embed="rId2" cstate="print">
            <a:extLst>
              <a:ext uri="{28A0092B-C50C-407E-A947-70E740481C1C}">
                <a14:useLocalDpi xmlns:a14="http://schemas.microsoft.com/office/drawing/2010/main" val="0"/>
              </a:ext>
            </a:extLst>
          </a:blip>
          <a:srcRect t="59270" b="1"/>
          <a:stretch/>
        </p:blipFill>
        <p:spPr bwMode="auto">
          <a:xfrm>
            <a:off x="909836" y="898076"/>
            <a:ext cx="10729192" cy="595992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02623765"/>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26A4212A-B6BD-470A-A610-E5BCC7210782}"/>
              </a:ext>
            </a:extLst>
          </p:cNvPr>
          <p:cNvSpPr>
            <a:spLocks noGrp="1"/>
          </p:cNvSpPr>
          <p:nvPr>
            <p:ph type="title"/>
          </p:nvPr>
        </p:nvSpPr>
        <p:spPr>
          <a:xfrm>
            <a:off x="3952174" y="332656"/>
            <a:ext cx="4284476" cy="508000"/>
          </a:xfrm>
        </p:spPr>
        <p:txBody>
          <a:bodyPr rtlCol="0">
            <a:noAutofit/>
          </a:bodyPr>
          <a:lstStyle/>
          <a:p>
            <a:pPr rtl="0"/>
            <a:r>
              <a:rPr lang="es-ES" sz="1800" b="1" dirty="0"/>
              <a:t>DISEÑO DE LA INTERFAZ DEL ALUMNO</a:t>
            </a:r>
          </a:p>
        </p:txBody>
      </p:sp>
      <p:pic>
        <p:nvPicPr>
          <p:cNvPr id="4" name="Imagen 3">
            <a:extLst>
              <a:ext uri="{FF2B5EF4-FFF2-40B4-BE49-F238E27FC236}">
                <a16:creationId xmlns:a16="http://schemas.microsoft.com/office/drawing/2014/main" id="{7243C628-C71D-426C-B2E9-29C188918854}"/>
              </a:ext>
            </a:extLst>
          </p:cNvPr>
          <p:cNvPicPr/>
          <p:nvPr/>
        </p:nvPicPr>
        <p:blipFill rotWithShape="1">
          <a:blip r:embed="rId2" cstate="print">
            <a:extLst>
              <a:ext uri="{28A0092B-C50C-407E-A947-70E740481C1C}">
                <a14:useLocalDpi xmlns:a14="http://schemas.microsoft.com/office/drawing/2010/main" val="0"/>
              </a:ext>
            </a:extLst>
          </a:blip>
          <a:srcRect t="5316" b="53184"/>
          <a:stretch/>
        </p:blipFill>
        <p:spPr bwMode="auto">
          <a:xfrm>
            <a:off x="1269876" y="1147752"/>
            <a:ext cx="9865096" cy="548355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66527151"/>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26A4212A-B6BD-470A-A610-E5BCC7210782}"/>
              </a:ext>
            </a:extLst>
          </p:cNvPr>
          <p:cNvSpPr>
            <a:spLocks noGrp="1"/>
          </p:cNvSpPr>
          <p:nvPr>
            <p:ph type="title"/>
          </p:nvPr>
        </p:nvSpPr>
        <p:spPr>
          <a:xfrm>
            <a:off x="3250096" y="188640"/>
            <a:ext cx="5688632" cy="508000"/>
          </a:xfrm>
        </p:spPr>
        <p:txBody>
          <a:bodyPr rtlCol="0">
            <a:noAutofit/>
          </a:bodyPr>
          <a:lstStyle/>
          <a:p>
            <a:pPr rtl="0"/>
            <a:r>
              <a:rPr lang="es-ES" sz="1800" b="1" dirty="0"/>
              <a:t>DISEÑO DE LA INTERFAZ DEL PEDIDO DEL ALUMNO</a:t>
            </a:r>
          </a:p>
        </p:txBody>
      </p:sp>
      <p:pic>
        <p:nvPicPr>
          <p:cNvPr id="5" name="Imagen 4">
            <a:extLst>
              <a:ext uri="{FF2B5EF4-FFF2-40B4-BE49-F238E27FC236}">
                <a16:creationId xmlns:a16="http://schemas.microsoft.com/office/drawing/2014/main" id="{259349F3-B529-48D6-84EF-EDA9A038B879}"/>
              </a:ext>
            </a:extLst>
          </p:cNvPr>
          <p:cNvPicPr/>
          <p:nvPr/>
        </p:nvPicPr>
        <p:blipFill rotWithShape="1">
          <a:blip r:embed="rId2" cstate="print">
            <a:extLst>
              <a:ext uri="{28A0092B-C50C-407E-A947-70E740481C1C}">
                <a14:useLocalDpi xmlns:a14="http://schemas.microsoft.com/office/drawing/2010/main" val="0"/>
              </a:ext>
            </a:extLst>
          </a:blip>
          <a:srcRect t="59222"/>
          <a:stretch/>
        </p:blipFill>
        <p:spPr bwMode="auto">
          <a:xfrm>
            <a:off x="1053852" y="950828"/>
            <a:ext cx="10441160" cy="571853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54869514"/>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47F894BD-21CA-4FAB-B082-EDF5B12B76A6}"/>
              </a:ext>
            </a:extLst>
          </p:cNvPr>
          <p:cNvSpPr txBox="1"/>
          <p:nvPr/>
        </p:nvSpPr>
        <p:spPr>
          <a:xfrm>
            <a:off x="405780" y="376528"/>
            <a:ext cx="9628070" cy="5940088"/>
          </a:xfrm>
          <a:prstGeom prst="rect">
            <a:avLst/>
          </a:prstGeom>
          <a:noFill/>
        </p:spPr>
        <p:txBody>
          <a:bodyPr wrap="square" rtlCol="0">
            <a:spAutoFit/>
          </a:bodyPr>
          <a:lstStyle/>
          <a:p>
            <a:r>
              <a:rPr lang="es-PE" sz="2800" dirty="0"/>
              <a:t>La institución consta de:</a:t>
            </a:r>
          </a:p>
          <a:p>
            <a:endParaRPr lang="es-PE" sz="2800" dirty="0"/>
          </a:p>
          <a:p>
            <a:r>
              <a:rPr lang="es-PE" sz="2800" dirty="0"/>
              <a:t>794 - Alumnos		31 - Profesores</a:t>
            </a:r>
          </a:p>
          <a:p>
            <a:endParaRPr lang="es-PE" sz="2800" dirty="0"/>
          </a:p>
          <a:p>
            <a:endParaRPr lang="es-PE" sz="2800" dirty="0"/>
          </a:p>
          <a:p>
            <a:endParaRPr lang="es-PE" sz="2800" dirty="0"/>
          </a:p>
          <a:p>
            <a:endParaRPr lang="es-PE" sz="2800" dirty="0"/>
          </a:p>
          <a:p>
            <a:endParaRPr lang="es-PE" sz="2800" dirty="0"/>
          </a:p>
          <a:p>
            <a:r>
              <a:rPr lang="es-PE" sz="2800" b="1" dirty="0"/>
              <a:t>Implicados:</a:t>
            </a:r>
          </a:p>
          <a:p>
            <a:endParaRPr lang="es-PE" sz="2800" dirty="0"/>
          </a:p>
          <a:p>
            <a:pPr marL="457200" indent="-457200">
              <a:buFont typeface="Wingdings" panose="05000000000000000000" pitchFamily="2" charset="2"/>
              <a:buChar char="q"/>
            </a:pPr>
            <a:r>
              <a:rPr lang="es-PE" sz="2800" b="1" dirty="0"/>
              <a:t>Director: </a:t>
            </a:r>
            <a:r>
              <a:rPr lang="es-ES" sz="2800" kern="1200" dirty="0">
                <a:effectLst/>
                <a:ea typeface="SimSun" panose="02010600030101010101" pitchFamily="2" charset="-122"/>
              </a:rPr>
              <a:t>Víctor </a:t>
            </a:r>
            <a:r>
              <a:rPr lang="es-ES" sz="2800" kern="1200" dirty="0" err="1">
                <a:effectLst/>
                <a:ea typeface="SimSun" panose="02010600030101010101" pitchFamily="2" charset="-122"/>
              </a:rPr>
              <a:t>Felix</a:t>
            </a:r>
            <a:r>
              <a:rPr lang="es-ES" sz="2800" kern="1200" dirty="0">
                <a:effectLst/>
                <a:ea typeface="SimSun" panose="02010600030101010101" pitchFamily="2" charset="-122"/>
              </a:rPr>
              <a:t> Huanca Dionicio </a:t>
            </a:r>
          </a:p>
          <a:p>
            <a:pPr marL="457200" indent="-457200">
              <a:buFont typeface="Wingdings" panose="05000000000000000000" pitchFamily="2" charset="2"/>
              <a:buChar char="q"/>
            </a:pPr>
            <a:endParaRPr lang="es-ES" sz="2800" dirty="0">
              <a:ea typeface="SimSun" panose="02010600030101010101" pitchFamily="2" charset="-122"/>
              <a:cs typeface="Times New Roman" panose="02020603050405020304" pitchFamily="18" charset="0"/>
            </a:endParaRPr>
          </a:p>
          <a:p>
            <a:pPr marL="457200" indent="-457200">
              <a:buFont typeface="Wingdings" panose="05000000000000000000" pitchFamily="2" charset="2"/>
              <a:buChar char="q"/>
            </a:pPr>
            <a:r>
              <a:rPr lang="es-ES" sz="2800" b="1" kern="1200" dirty="0">
                <a:effectLst/>
                <a:ea typeface="SimSun" panose="02010600030101010101" pitchFamily="2" charset="-122"/>
                <a:cs typeface="Times New Roman" panose="02020603050405020304" pitchFamily="18" charset="0"/>
              </a:rPr>
              <a:t>Bibliotecario: </a:t>
            </a:r>
            <a:r>
              <a:rPr lang="es-ES" sz="2800" kern="1200" dirty="0">
                <a:effectLst/>
                <a:ea typeface="SimSun" panose="02010600030101010101" pitchFamily="2" charset="-122"/>
                <a:cs typeface="Times New Roman" panose="02020603050405020304" pitchFamily="18" charset="0"/>
              </a:rPr>
              <a:t>Fredy Raúl Barrueta Orna </a:t>
            </a:r>
            <a:r>
              <a:rPr lang="es-PE" sz="4400" dirty="0"/>
              <a:t> </a:t>
            </a:r>
          </a:p>
        </p:txBody>
      </p:sp>
      <p:pic>
        <p:nvPicPr>
          <p:cNvPr id="6" name="Imagen 5">
            <a:extLst>
              <a:ext uri="{FF2B5EF4-FFF2-40B4-BE49-F238E27FC236}">
                <a16:creationId xmlns:a16="http://schemas.microsoft.com/office/drawing/2014/main" id="{738889A6-D866-492E-8A5C-FB02905B11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804" y="1772816"/>
            <a:ext cx="2376264" cy="17799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Imagen 9">
            <a:extLst>
              <a:ext uri="{FF2B5EF4-FFF2-40B4-BE49-F238E27FC236}">
                <a16:creationId xmlns:a16="http://schemas.microsoft.com/office/drawing/2014/main" id="{DF0551AD-12B8-4718-B211-A03CFB6B82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2204" y="1772816"/>
            <a:ext cx="2664296" cy="19956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Imagen 11">
            <a:extLst>
              <a:ext uri="{FF2B5EF4-FFF2-40B4-BE49-F238E27FC236}">
                <a16:creationId xmlns:a16="http://schemas.microsoft.com/office/drawing/2014/main" id="{290E2848-CCBD-4C8D-B2D8-7DAF944921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2683" y="5373216"/>
            <a:ext cx="1084709" cy="131174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Imagen 13">
            <a:extLst>
              <a:ext uri="{FF2B5EF4-FFF2-40B4-BE49-F238E27FC236}">
                <a16:creationId xmlns:a16="http://schemas.microsoft.com/office/drawing/2014/main" id="{D283ECF8-F5BE-4E25-8BEF-028DBC482FCF}"/>
              </a:ext>
            </a:extLst>
          </p:cNvPr>
          <p:cNvPicPr>
            <a:picLocks noChangeAspect="1"/>
          </p:cNvPicPr>
          <p:nvPr/>
        </p:nvPicPr>
        <p:blipFill rotWithShape="1">
          <a:blip r:embed="rId5"/>
          <a:srcRect l="31151" t="39124" r="37747" b="20635"/>
          <a:stretch/>
        </p:blipFill>
        <p:spPr>
          <a:xfrm>
            <a:off x="8542684" y="3941003"/>
            <a:ext cx="1084709" cy="12161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506868656"/>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26A4212A-B6BD-470A-A610-E5BCC7210782}"/>
              </a:ext>
            </a:extLst>
          </p:cNvPr>
          <p:cNvSpPr>
            <a:spLocks noGrp="1"/>
          </p:cNvSpPr>
          <p:nvPr>
            <p:ph type="title"/>
          </p:nvPr>
        </p:nvSpPr>
        <p:spPr>
          <a:xfrm>
            <a:off x="3718148" y="476672"/>
            <a:ext cx="4752528" cy="508000"/>
          </a:xfrm>
        </p:spPr>
        <p:txBody>
          <a:bodyPr rtlCol="0">
            <a:noAutofit/>
          </a:bodyPr>
          <a:lstStyle/>
          <a:p>
            <a:pPr rtl="0"/>
            <a:r>
              <a:rPr lang="es-ES" sz="1800" b="1" dirty="0"/>
              <a:t>DISEÑO DE LA INTERFAZ DEL INVENTARIO</a:t>
            </a:r>
          </a:p>
        </p:txBody>
      </p:sp>
      <p:pic>
        <p:nvPicPr>
          <p:cNvPr id="4" name="Imagen 3">
            <a:extLst>
              <a:ext uri="{FF2B5EF4-FFF2-40B4-BE49-F238E27FC236}">
                <a16:creationId xmlns:a16="http://schemas.microsoft.com/office/drawing/2014/main" id="{608EC4CE-4D78-45E0-9F7A-FA81415C16BB}"/>
              </a:ext>
            </a:extLst>
          </p:cNvPr>
          <p:cNvPicPr/>
          <p:nvPr/>
        </p:nvPicPr>
        <p:blipFill rotWithShape="1">
          <a:blip r:embed="rId2" cstate="print">
            <a:extLst>
              <a:ext uri="{28A0092B-C50C-407E-A947-70E740481C1C}">
                <a14:useLocalDpi xmlns:a14="http://schemas.microsoft.com/office/drawing/2010/main" val="0"/>
              </a:ext>
            </a:extLst>
          </a:blip>
          <a:srcRect t="11594"/>
          <a:stretch/>
        </p:blipFill>
        <p:spPr bwMode="auto">
          <a:xfrm>
            <a:off x="621804" y="1124744"/>
            <a:ext cx="11161240" cy="544181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02162618"/>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A06FADD1-9A57-46FB-8827-80B4F41F7704}"/>
              </a:ext>
            </a:extLst>
          </p:cNvPr>
          <p:cNvSpPr txBox="1"/>
          <p:nvPr/>
        </p:nvSpPr>
        <p:spPr>
          <a:xfrm>
            <a:off x="765820" y="343960"/>
            <a:ext cx="7200800" cy="6428235"/>
          </a:xfrm>
          <a:prstGeom prst="rect">
            <a:avLst/>
          </a:prstGeom>
          <a:noFill/>
        </p:spPr>
        <p:txBody>
          <a:bodyPr wrap="square">
            <a:spAutoFit/>
          </a:bodyPr>
          <a:lstStyle/>
          <a:p>
            <a:pPr lvl="0">
              <a:lnSpc>
                <a:spcPct val="150000"/>
              </a:lnSpc>
            </a:pPr>
            <a:r>
              <a:rPr lang="es-ES" sz="1200" b="1" kern="1200" dirty="0">
                <a:effectLst/>
                <a:ea typeface="SimHei" panose="02010609060101010101" pitchFamily="49" charset="-122"/>
                <a:cs typeface="Arial" panose="020B0604020202020204" pitchFamily="34" charset="0"/>
              </a:rPr>
              <a:t>CONCLUSIONES</a:t>
            </a:r>
            <a:endParaRPr lang="es-PE" sz="1200" b="1" kern="1200" dirty="0">
              <a:effectLst/>
              <a:ea typeface="SimHei" panose="02010609060101010101" pitchFamily="49" charset="-122"/>
              <a:cs typeface="Times New Roman" panose="02020603050405020304" pitchFamily="18" charset="0"/>
            </a:endParaRPr>
          </a:p>
          <a:p>
            <a:pPr marL="171450" lvl="0" indent="-171450" algn="just">
              <a:lnSpc>
                <a:spcPct val="150000"/>
              </a:lnSpc>
              <a:buFont typeface="Arial" panose="020B0604020202020204" pitchFamily="34" charset="0"/>
              <a:buChar char="•"/>
            </a:pPr>
            <a:r>
              <a:rPr lang="es-PE" sz="1200" kern="1200" dirty="0">
                <a:effectLst/>
                <a:ea typeface="SimSun" panose="02010600030101010101" pitchFamily="2" charset="-122"/>
                <a:cs typeface="Times New Roman" panose="02020603050405020304" pitchFamily="18" charset="0"/>
              </a:rPr>
              <a:t>El logro alcanzado en este proyecto fue que se ha podido desarrollar con éxito una interfaz gráfica funcional y fácil de usar para el bibliotecario.</a:t>
            </a:r>
          </a:p>
          <a:p>
            <a:pPr marL="171450" lvl="0" indent="-171450" algn="just">
              <a:lnSpc>
                <a:spcPct val="150000"/>
              </a:lnSpc>
              <a:buFont typeface="Arial" panose="020B0604020202020204" pitchFamily="34" charset="0"/>
              <a:buChar char="•"/>
            </a:pPr>
            <a:r>
              <a:rPr lang="es-PE" sz="1200" kern="0" dirty="0">
                <a:effectLst/>
                <a:ea typeface="Times New Roman" panose="02020603050405020304" pitchFamily="18" charset="0"/>
                <a:cs typeface="Arial" panose="020B0604020202020204" pitchFamily="34" charset="0"/>
              </a:rPr>
              <a:t>Se han cumplido los objetivos establecidos en términos de funcionalidad y usabilidad sin que sea de impedimento las limitaciones en conectividad y hardware</a:t>
            </a:r>
            <a:endParaRPr lang="es-PE" sz="1200" dirty="0">
              <a:ea typeface="SimSun" panose="02010600030101010101" pitchFamily="2" charset="-122"/>
              <a:cs typeface="Times New Roman" panose="02020603050405020304" pitchFamily="18" charset="0"/>
            </a:endParaRPr>
          </a:p>
          <a:p>
            <a:pPr marL="171450" lvl="0" indent="-171450" algn="just">
              <a:lnSpc>
                <a:spcPct val="150000"/>
              </a:lnSpc>
              <a:buFont typeface="Arial" panose="020B0604020202020204" pitchFamily="34" charset="0"/>
              <a:buChar char="•"/>
            </a:pPr>
            <a:r>
              <a:rPr lang="es-PE" sz="1200" kern="0" dirty="0">
                <a:effectLst/>
                <a:ea typeface="Times New Roman" panose="02020603050405020304" pitchFamily="18" charset="0"/>
                <a:cs typeface="Arial" panose="020B0604020202020204" pitchFamily="34" charset="0"/>
              </a:rPr>
              <a:t>La nueva interfaz gráfica ha tenido un impacto positivo en el manejo de la biblioteca facilitando la búsqueda, el préstamo y la devolución de libros y laminas.</a:t>
            </a:r>
            <a:endParaRPr lang="es-PE" sz="1200" dirty="0">
              <a:ea typeface="SimSun" panose="02010600030101010101" pitchFamily="2" charset="-122"/>
              <a:cs typeface="Times New Roman" panose="02020603050405020304" pitchFamily="18" charset="0"/>
            </a:endParaRPr>
          </a:p>
          <a:p>
            <a:pPr marL="171450" lvl="0" indent="-171450" algn="just">
              <a:lnSpc>
                <a:spcPct val="150000"/>
              </a:lnSpc>
              <a:buFont typeface="Arial" panose="020B0604020202020204" pitchFamily="34" charset="0"/>
              <a:buChar char="•"/>
            </a:pPr>
            <a:r>
              <a:rPr lang="es-PE" sz="1200" kern="0" dirty="0">
                <a:effectLst/>
                <a:ea typeface="Times New Roman" panose="02020603050405020304" pitchFamily="18" charset="0"/>
                <a:cs typeface="Arial" panose="020B0604020202020204" pitchFamily="34" charset="0"/>
              </a:rPr>
              <a:t>La importancia de involucrar al bibliotecario desde las etapas iniciales del diseño garantizo que la interfaz satisfaga sus necesidades y expectativas.</a:t>
            </a:r>
            <a:endParaRPr lang="es-PE" sz="1200" dirty="0">
              <a:ea typeface="SimSun" panose="02010600030101010101" pitchFamily="2" charset="-122"/>
              <a:cs typeface="Times New Roman" panose="02020603050405020304" pitchFamily="18" charset="0"/>
            </a:endParaRPr>
          </a:p>
          <a:p>
            <a:pPr marL="171450" lvl="0" indent="-171450" algn="just">
              <a:lnSpc>
                <a:spcPct val="150000"/>
              </a:lnSpc>
              <a:buFont typeface="Arial" panose="020B0604020202020204" pitchFamily="34" charset="0"/>
              <a:buChar char="•"/>
            </a:pPr>
            <a:r>
              <a:rPr lang="es-PE" sz="1200" kern="0" dirty="0">
                <a:effectLst/>
                <a:ea typeface="Times New Roman" panose="02020603050405020304" pitchFamily="18" charset="0"/>
                <a:cs typeface="Arial" panose="020B0604020202020204" pitchFamily="34" charset="0"/>
              </a:rPr>
              <a:t>Durante el </a:t>
            </a:r>
            <a:r>
              <a:rPr lang="es-PE" sz="1200" kern="0" dirty="0" err="1">
                <a:effectLst/>
                <a:ea typeface="Times New Roman" panose="02020603050405020304" pitchFamily="18" charset="0"/>
                <a:cs typeface="Arial" panose="020B0604020202020204" pitchFamily="34" charset="0"/>
              </a:rPr>
              <a:t>feedback</a:t>
            </a:r>
            <a:r>
              <a:rPr lang="es-PE" sz="1200" kern="0" dirty="0">
                <a:effectLst/>
                <a:ea typeface="Times New Roman" panose="02020603050405020304" pitchFamily="18" charset="0"/>
                <a:cs typeface="Arial" panose="020B0604020202020204" pitchFamily="34" charset="0"/>
              </a:rPr>
              <a:t> se vio la posibilidad de mejorar a futuro algunas funcionalidades como la búsqueda de los materiales, la mejora en la visualización de los materiales, la mejora en el diseño de la interfaz y, si las limitaciones en conectividad y hardware son levantadas, la integración de herramientas en línea como ChatGPT para el análisis de datos y mejorar la toma de decisiones.</a:t>
            </a:r>
            <a:endParaRPr lang="es-PE" sz="1200" dirty="0">
              <a:ea typeface="SimSun" panose="02010600030101010101" pitchFamily="2" charset="-122"/>
              <a:cs typeface="Times New Roman" panose="02020603050405020304" pitchFamily="18" charset="0"/>
            </a:endParaRPr>
          </a:p>
          <a:p>
            <a:pPr marL="171450" lvl="0" indent="-171450" algn="just">
              <a:lnSpc>
                <a:spcPct val="150000"/>
              </a:lnSpc>
              <a:buFont typeface="Arial" panose="020B0604020202020204" pitchFamily="34" charset="0"/>
              <a:buChar char="•"/>
            </a:pPr>
            <a:r>
              <a:rPr lang="es-PE" sz="1200" kern="0" dirty="0">
                <a:effectLst/>
                <a:ea typeface="Times New Roman" panose="02020603050405020304" pitchFamily="18" charset="0"/>
                <a:cs typeface="Arial" panose="020B0604020202020204" pitchFamily="34" charset="0"/>
              </a:rPr>
              <a:t>Explorar opciones para expandir el alcance de la interfaz gráfica a otras plataformas para que haya otros actores interactuando con el sistema.</a:t>
            </a:r>
          </a:p>
          <a:p>
            <a:pPr lvl="0" algn="just">
              <a:lnSpc>
                <a:spcPct val="150000"/>
              </a:lnSpc>
            </a:pPr>
            <a:r>
              <a:rPr lang="es-ES" sz="1200" b="1" kern="1200" dirty="0">
                <a:effectLst/>
                <a:ea typeface="SimHei" panose="02010609060101010101" pitchFamily="49" charset="-122"/>
                <a:cs typeface="Arial" panose="020B0604020202020204" pitchFamily="34" charset="0"/>
              </a:rPr>
              <a:t>RECOMENDACIONES</a:t>
            </a:r>
            <a:endParaRPr lang="es-PE" sz="1200" b="1" kern="1200" dirty="0">
              <a:effectLst/>
              <a:ea typeface="SimHei" panose="02010609060101010101" pitchFamily="49" charset="-122"/>
              <a:cs typeface="Times New Roman" panose="02020603050405020304" pitchFamily="18" charset="0"/>
            </a:endParaRPr>
          </a:p>
          <a:p>
            <a:pPr marL="228600" indent="-457200" algn="just">
              <a:lnSpc>
                <a:spcPct val="150000"/>
              </a:lnSpc>
            </a:pPr>
            <a:r>
              <a:rPr lang="es-ES" sz="1200" kern="1200" dirty="0">
                <a:effectLst/>
                <a:ea typeface="SimHei" panose="02010609060101010101" pitchFamily="49" charset="-122"/>
                <a:cs typeface="Times New Roman" panose="02020603050405020304" pitchFamily="18" charset="0"/>
              </a:rPr>
              <a:t>Para mantener el software se sugiere cumplir algunos aspectos:</a:t>
            </a:r>
            <a:endParaRPr lang="es-PE" sz="1200" kern="1200" dirty="0">
              <a:effectLst/>
              <a:ea typeface="SimSun" panose="02010600030101010101" pitchFamily="2" charset="-122"/>
              <a:cs typeface="Times New Roman" panose="02020603050405020304" pitchFamily="18" charset="0"/>
            </a:endParaRPr>
          </a:p>
          <a:p>
            <a:pPr marL="171450" lvl="0" indent="-171450" algn="just">
              <a:lnSpc>
                <a:spcPct val="150000"/>
              </a:lnSpc>
              <a:buFont typeface="Arial" panose="020B0604020202020204" pitchFamily="34" charset="0"/>
              <a:buChar char="•"/>
            </a:pPr>
            <a:r>
              <a:rPr lang="es-ES" sz="1200" kern="1200" dirty="0">
                <a:effectLst/>
                <a:ea typeface="SimHei" panose="02010609060101010101" pitchFamily="49" charset="-122"/>
                <a:cs typeface="Times New Roman" panose="02020603050405020304" pitchFamily="18" charset="0"/>
              </a:rPr>
              <a:t>Nomina de alumnos actualizada</a:t>
            </a:r>
            <a:endParaRPr lang="es-PE" sz="1200" dirty="0">
              <a:ea typeface="SimSun" panose="02010600030101010101" pitchFamily="2" charset="-122"/>
              <a:cs typeface="Times New Roman" panose="02020603050405020304" pitchFamily="18" charset="0"/>
            </a:endParaRPr>
          </a:p>
          <a:p>
            <a:pPr marL="171450" lvl="0" indent="-171450" algn="just">
              <a:lnSpc>
                <a:spcPct val="150000"/>
              </a:lnSpc>
              <a:buFont typeface="Arial" panose="020B0604020202020204" pitchFamily="34" charset="0"/>
              <a:buChar char="•"/>
            </a:pPr>
            <a:r>
              <a:rPr lang="es-ES" sz="1200" kern="1200" dirty="0">
                <a:effectLst/>
                <a:ea typeface="SimHei" panose="02010609060101010101" pitchFamily="49" charset="-122"/>
                <a:cs typeface="Times New Roman" panose="02020603050405020304" pitchFamily="18" charset="0"/>
              </a:rPr>
              <a:t>Tener conocimiento de todas las funciones del software</a:t>
            </a:r>
            <a:endParaRPr lang="es-PE" sz="1200" dirty="0">
              <a:ea typeface="SimSun" panose="02010600030101010101" pitchFamily="2" charset="-122"/>
              <a:cs typeface="Times New Roman" panose="02020603050405020304" pitchFamily="18" charset="0"/>
            </a:endParaRPr>
          </a:p>
          <a:p>
            <a:pPr marL="171450" lvl="0" indent="-171450" algn="just">
              <a:lnSpc>
                <a:spcPct val="150000"/>
              </a:lnSpc>
              <a:buFont typeface="Arial" panose="020B0604020202020204" pitchFamily="34" charset="0"/>
              <a:buChar char="•"/>
            </a:pPr>
            <a:r>
              <a:rPr lang="es-ES" sz="1200" kern="1200" dirty="0">
                <a:effectLst/>
                <a:ea typeface="SimHei" panose="02010609060101010101" pitchFamily="49" charset="-122"/>
                <a:cs typeface="Times New Roman" panose="02020603050405020304" pitchFamily="18" charset="0"/>
              </a:rPr>
              <a:t>Guardar mensualmente toda la información relevante (listado de pedidos, listado de profesores y listado de materiales dados de baja)</a:t>
            </a:r>
            <a:endParaRPr lang="es-PE" sz="1200" kern="1200" dirty="0">
              <a:effectLst/>
              <a:ea typeface="SimSun" panose="02010600030101010101" pitchFamily="2" charset="-122"/>
              <a:cs typeface="Times New Roman" panose="02020603050405020304" pitchFamily="18" charset="0"/>
            </a:endParaRPr>
          </a:p>
          <a:p>
            <a:pPr marL="171450" lvl="0" indent="-171450" algn="just">
              <a:lnSpc>
                <a:spcPct val="150000"/>
              </a:lnSpc>
              <a:buFont typeface="Arial" panose="020B0604020202020204" pitchFamily="34" charset="0"/>
              <a:buChar char="•"/>
            </a:pPr>
            <a:endParaRPr lang="es-PE" sz="1200" kern="1200" dirty="0">
              <a:effectLst/>
              <a:ea typeface="SimSun" panose="02010600030101010101" pitchFamily="2" charset="-122"/>
              <a:cs typeface="Times New Roman" panose="02020603050405020304" pitchFamily="18" charset="0"/>
            </a:endParaRPr>
          </a:p>
        </p:txBody>
      </p:sp>
      <p:pic>
        <p:nvPicPr>
          <p:cNvPr id="14" name="Imagen 13">
            <a:extLst>
              <a:ext uri="{FF2B5EF4-FFF2-40B4-BE49-F238E27FC236}">
                <a16:creationId xmlns:a16="http://schemas.microsoft.com/office/drawing/2014/main" id="{445E9A82-B708-42B3-91A5-0B852994F22C}"/>
              </a:ext>
            </a:extLst>
          </p:cNvPr>
          <p:cNvPicPr>
            <a:picLocks noChangeAspect="1"/>
          </p:cNvPicPr>
          <p:nvPr/>
        </p:nvPicPr>
        <p:blipFill rotWithShape="1">
          <a:blip r:embed="rId2">
            <a:extLst>
              <a:ext uri="{28A0092B-C50C-407E-A947-70E740481C1C}">
                <a14:useLocalDpi xmlns:a14="http://schemas.microsoft.com/office/drawing/2010/main" val="0"/>
              </a:ext>
            </a:extLst>
          </a:blip>
          <a:srcRect b="8708"/>
          <a:stretch/>
        </p:blipFill>
        <p:spPr>
          <a:xfrm>
            <a:off x="8398668" y="2204864"/>
            <a:ext cx="3240360" cy="27064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48977945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1FB28C-C59A-45D4-BA9D-F1AEC67CFF29}"/>
              </a:ext>
            </a:extLst>
          </p:cNvPr>
          <p:cNvSpPr txBox="1">
            <a:spLocks/>
          </p:cNvSpPr>
          <p:nvPr/>
        </p:nvSpPr>
        <p:spPr>
          <a:xfrm>
            <a:off x="1834504" y="1988840"/>
            <a:ext cx="8519815" cy="2880320"/>
          </a:xfrm>
          <a:prstGeom prst="rect">
            <a:avLst/>
          </a:prstGeom>
        </p:spPr>
        <p:txBody>
          <a:bodyPr rtlCol="0">
            <a:prstTxWarp prst="textPlain">
              <a:avLst/>
            </a:prstTxWarp>
            <a:noAutofit/>
          </a:bodyPr>
          <a:lstStyle>
            <a:lvl1pPr algn="l" defTabSz="1218987" rtl="0" eaLnBrk="1" latinLnBrk="0" hangingPunct="1">
              <a:lnSpc>
                <a:spcPct val="85000"/>
              </a:lnSpc>
              <a:spcBef>
                <a:spcPct val="0"/>
              </a:spcBef>
              <a:buNone/>
              <a:tabLst/>
              <a:defRPr sz="4400" kern="1200" cap="none" baseline="0">
                <a:solidFill>
                  <a:schemeClr val="tx1"/>
                </a:solidFill>
                <a:latin typeface="+mj-lt"/>
                <a:ea typeface="+mj-ea"/>
                <a:cs typeface="+mj-cs"/>
              </a:defRPr>
            </a:lvl1pPr>
          </a:lstStyle>
          <a:p>
            <a:pPr algn="ctr"/>
            <a:r>
              <a:rPr lang="es-ES" sz="8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DEMOSTRACIÓN</a:t>
            </a:r>
          </a:p>
          <a:p>
            <a:pPr algn="ctr"/>
            <a:r>
              <a:rPr lang="es-ES" sz="8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Y</a:t>
            </a:r>
          </a:p>
          <a:p>
            <a:pPr algn="ctr"/>
            <a:r>
              <a:rPr lang="es-ES" sz="8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GITHUB</a:t>
            </a:r>
          </a:p>
        </p:txBody>
      </p:sp>
    </p:spTree>
    <p:extLst>
      <p:ext uri="{BB962C8B-B14F-4D97-AF65-F5344CB8AC3E}">
        <p14:creationId xmlns:p14="http://schemas.microsoft.com/office/powerpoint/2010/main" val="2150765477"/>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845940" y="2708920"/>
            <a:ext cx="4968552" cy="1080120"/>
          </a:xfrm>
        </p:spPr>
        <p:txBody>
          <a:bodyPr rtlCol="0">
            <a:noAutofit/>
          </a:bodyPr>
          <a:lstStyle/>
          <a:p>
            <a:pPr rtl="0"/>
            <a:r>
              <a:rPr lang="es-ES" sz="8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GRACIAS</a:t>
            </a:r>
          </a:p>
        </p:txBody>
      </p:sp>
    </p:spTree>
    <p:extLst>
      <p:ext uri="{BB962C8B-B14F-4D97-AF65-F5344CB8AC3E}">
        <p14:creationId xmlns:p14="http://schemas.microsoft.com/office/powerpoint/2010/main" val="199769798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1164534D-0057-4BB6-AADB-19AB72F94EC1}"/>
              </a:ext>
            </a:extLst>
          </p:cNvPr>
          <p:cNvPicPr/>
          <p:nvPr/>
        </p:nvPicPr>
        <p:blipFill rotWithShape="1">
          <a:blip r:embed="rId2" cstate="print">
            <a:extLst>
              <a:ext uri="{28A0092B-C50C-407E-A947-70E740481C1C}">
                <a14:useLocalDpi xmlns:a14="http://schemas.microsoft.com/office/drawing/2010/main" val="0"/>
              </a:ext>
            </a:extLst>
          </a:blip>
          <a:srcRect t="7997" b="39385"/>
          <a:stretch/>
        </p:blipFill>
        <p:spPr bwMode="auto">
          <a:xfrm>
            <a:off x="2453038" y="980728"/>
            <a:ext cx="7601814" cy="5414294"/>
          </a:xfrm>
          <a:prstGeom prst="rect">
            <a:avLst/>
          </a:prstGeom>
          <a:ln w="12700" cap="sq" cmpd="sng" algn="ctr">
            <a:solidFill>
              <a:srgbClr val="000000"/>
            </a:solidFill>
            <a:prstDash val="solid"/>
            <a:miter lim="800000"/>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a:outerShdw blurRad="57150" dist="50800" dir="2700000" algn="tl" rotWithShape="0">
              <a:srgbClr val="000000">
                <a:alpha val="40000"/>
              </a:srgbClr>
            </a:outerShdw>
          </a:effectLst>
          <a:extLst>
            <a:ext uri="{53640926-AAD7-44D8-BBD7-CCE9431645EC}">
              <a14:shadowObscured xmlns:a14="http://schemas.microsoft.com/office/drawing/2010/main"/>
            </a:ext>
          </a:extLst>
        </p:spPr>
      </p:pic>
      <p:sp>
        <p:nvSpPr>
          <p:cNvPr id="2" name="CuadroTexto 1">
            <a:extLst>
              <a:ext uri="{FF2B5EF4-FFF2-40B4-BE49-F238E27FC236}">
                <a16:creationId xmlns:a16="http://schemas.microsoft.com/office/drawing/2014/main" id="{909CC142-6D48-405A-B9BF-469936A4EA60}"/>
              </a:ext>
            </a:extLst>
          </p:cNvPr>
          <p:cNvSpPr txBox="1"/>
          <p:nvPr/>
        </p:nvSpPr>
        <p:spPr>
          <a:xfrm flipH="1">
            <a:off x="2556081" y="317847"/>
            <a:ext cx="3312369" cy="461665"/>
          </a:xfrm>
          <a:prstGeom prst="rect">
            <a:avLst/>
          </a:prstGeom>
          <a:noFill/>
        </p:spPr>
        <p:txBody>
          <a:bodyPr wrap="square" rtlCol="0">
            <a:spAutoFit/>
          </a:bodyPr>
          <a:lstStyle/>
          <a:p>
            <a:r>
              <a:rPr lang="es-PE" b="1" dirty="0"/>
              <a:t>Organigrama</a:t>
            </a:r>
          </a:p>
        </p:txBody>
      </p:sp>
      <p:sp>
        <p:nvSpPr>
          <p:cNvPr id="5" name="Elipse 4">
            <a:extLst>
              <a:ext uri="{FF2B5EF4-FFF2-40B4-BE49-F238E27FC236}">
                <a16:creationId xmlns:a16="http://schemas.microsoft.com/office/drawing/2014/main" id="{2AF5D20B-886C-4FD9-A2F7-BED0636CB81C}"/>
              </a:ext>
            </a:extLst>
          </p:cNvPr>
          <p:cNvSpPr/>
          <p:nvPr/>
        </p:nvSpPr>
        <p:spPr>
          <a:xfrm>
            <a:off x="2985005" y="5971432"/>
            <a:ext cx="1132694" cy="568721"/>
          </a:xfrm>
          <a:prstGeom prst="ellipse">
            <a:avLst/>
          </a:prstGeom>
          <a:noFill/>
          <a:ln w="28575">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6" name="Flecha: a la derecha 5">
            <a:extLst>
              <a:ext uri="{FF2B5EF4-FFF2-40B4-BE49-F238E27FC236}">
                <a16:creationId xmlns:a16="http://schemas.microsoft.com/office/drawing/2014/main" id="{8AE5BF74-C308-475C-AC88-7D00530CC68A}"/>
              </a:ext>
            </a:extLst>
          </p:cNvPr>
          <p:cNvSpPr/>
          <p:nvPr/>
        </p:nvSpPr>
        <p:spPr>
          <a:xfrm rot="1332775">
            <a:off x="1478915" y="5631160"/>
            <a:ext cx="1604940" cy="27811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 name="Elipse 7">
            <a:extLst>
              <a:ext uri="{FF2B5EF4-FFF2-40B4-BE49-F238E27FC236}">
                <a16:creationId xmlns:a16="http://schemas.microsoft.com/office/drawing/2014/main" id="{B9F26D26-BF1C-4D5B-8299-A17C06C14A27}"/>
              </a:ext>
            </a:extLst>
          </p:cNvPr>
          <p:cNvSpPr/>
          <p:nvPr/>
        </p:nvSpPr>
        <p:spPr>
          <a:xfrm>
            <a:off x="8176274" y="6010620"/>
            <a:ext cx="943690" cy="423591"/>
          </a:xfrm>
          <a:prstGeom prst="ellipse">
            <a:avLst/>
          </a:prstGeom>
          <a:noFill/>
          <a:ln w="28575">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9" name="Flecha: a la derecha 8">
            <a:extLst>
              <a:ext uri="{FF2B5EF4-FFF2-40B4-BE49-F238E27FC236}">
                <a16:creationId xmlns:a16="http://schemas.microsoft.com/office/drawing/2014/main" id="{D0F2DE4E-3A5D-410E-91FC-ACE9937AF5F2}"/>
              </a:ext>
            </a:extLst>
          </p:cNvPr>
          <p:cNvSpPr/>
          <p:nvPr/>
        </p:nvSpPr>
        <p:spPr>
          <a:xfrm rot="8794474">
            <a:off x="8933317" y="5505171"/>
            <a:ext cx="1604940" cy="27811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556735982"/>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o 5">
            <a:extLst>
              <a:ext uri="{FF2B5EF4-FFF2-40B4-BE49-F238E27FC236}">
                <a16:creationId xmlns:a16="http://schemas.microsoft.com/office/drawing/2014/main" id="{EFA75276-411A-4439-BC1D-647BD77EB15C}"/>
              </a:ext>
            </a:extLst>
          </p:cNvPr>
          <p:cNvGrpSpPr/>
          <p:nvPr/>
        </p:nvGrpSpPr>
        <p:grpSpPr>
          <a:xfrm>
            <a:off x="1694399" y="1052736"/>
            <a:ext cx="8800026" cy="5616624"/>
            <a:chOff x="2262187" y="986155"/>
            <a:chExt cx="7664450" cy="4885690"/>
          </a:xfrm>
        </p:grpSpPr>
        <p:pic>
          <p:nvPicPr>
            <p:cNvPr id="4" name="Imagen 3">
              <a:extLst>
                <a:ext uri="{FF2B5EF4-FFF2-40B4-BE49-F238E27FC236}">
                  <a16:creationId xmlns:a16="http://schemas.microsoft.com/office/drawing/2014/main" id="{28B3D0D9-D2FE-46EE-BD06-16B3D378B15B}"/>
                </a:ext>
              </a:extLst>
            </p:cNvPr>
            <p:cNvPicPr/>
            <p:nvPr/>
          </p:nvPicPr>
          <p:blipFill>
            <a:blip r:embed="rId2"/>
            <a:stretch>
              <a:fillRect/>
            </a:stretch>
          </p:blipFill>
          <p:spPr>
            <a:xfrm>
              <a:off x="2262187" y="986155"/>
              <a:ext cx="7664450" cy="4885690"/>
            </a:xfrm>
            <a:prstGeom prst="rect">
              <a:avLst/>
            </a:prstGeom>
          </p:spPr>
        </p:pic>
        <p:sp>
          <p:nvSpPr>
            <p:cNvPr id="5" name="Rectángulo 4">
              <a:extLst>
                <a:ext uri="{FF2B5EF4-FFF2-40B4-BE49-F238E27FC236}">
                  <a16:creationId xmlns:a16="http://schemas.microsoft.com/office/drawing/2014/main" id="{E55AB62F-6C42-412E-9013-8F142A6CA782}"/>
                </a:ext>
              </a:extLst>
            </p:cNvPr>
            <p:cNvSpPr/>
            <p:nvPr/>
          </p:nvSpPr>
          <p:spPr>
            <a:xfrm>
              <a:off x="6742484" y="986155"/>
              <a:ext cx="1908175" cy="3975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PE"/>
            </a:p>
          </p:txBody>
        </p:sp>
      </p:grpSp>
      <p:sp>
        <p:nvSpPr>
          <p:cNvPr id="7" name="CuadroTexto 6">
            <a:extLst>
              <a:ext uri="{FF2B5EF4-FFF2-40B4-BE49-F238E27FC236}">
                <a16:creationId xmlns:a16="http://schemas.microsoft.com/office/drawing/2014/main" id="{34C5C81B-C42F-489A-B6D6-1BB3DDCC2854}"/>
              </a:ext>
            </a:extLst>
          </p:cNvPr>
          <p:cNvSpPr txBox="1"/>
          <p:nvPr/>
        </p:nvSpPr>
        <p:spPr>
          <a:xfrm flipH="1">
            <a:off x="2190930" y="404664"/>
            <a:ext cx="4474435" cy="461665"/>
          </a:xfrm>
          <a:prstGeom prst="rect">
            <a:avLst/>
          </a:prstGeom>
          <a:noFill/>
        </p:spPr>
        <p:txBody>
          <a:bodyPr wrap="square" rtlCol="0">
            <a:spAutoFit/>
          </a:bodyPr>
          <a:lstStyle/>
          <a:p>
            <a:r>
              <a:rPr lang="es-PE" b="1" dirty="0"/>
              <a:t>Plano de la Institución</a:t>
            </a:r>
          </a:p>
        </p:txBody>
      </p:sp>
    </p:spTree>
    <p:extLst>
      <p:ext uri="{BB962C8B-B14F-4D97-AF65-F5344CB8AC3E}">
        <p14:creationId xmlns:p14="http://schemas.microsoft.com/office/powerpoint/2010/main" val="2406164143"/>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o 5">
            <a:extLst>
              <a:ext uri="{FF2B5EF4-FFF2-40B4-BE49-F238E27FC236}">
                <a16:creationId xmlns:a16="http://schemas.microsoft.com/office/drawing/2014/main" id="{EFA75276-411A-4439-BC1D-647BD77EB15C}"/>
              </a:ext>
            </a:extLst>
          </p:cNvPr>
          <p:cNvGrpSpPr/>
          <p:nvPr/>
        </p:nvGrpSpPr>
        <p:grpSpPr>
          <a:xfrm>
            <a:off x="1694399" y="1052736"/>
            <a:ext cx="8800026" cy="5616624"/>
            <a:chOff x="2262187" y="986155"/>
            <a:chExt cx="7664450" cy="4885690"/>
          </a:xfrm>
        </p:grpSpPr>
        <p:pic>
          <p:nvPicPr>
            <p:cNvPr id="4" name="Imagen 3">
              <a:extLst>
                <a:ext uri="{FF2B5EF4-FFF2-40B4-BE49-F238E27FC236}">
                  <a16:creationId xmlns:a16="http://schemas.microsoft.com/office/drawing/2014/main" id="{28B3D0D9-D2FE-46EE-BD06-16B3D378B15B}"/>
                </a:ext>
              </a:extLst>
            </p:cNvPr>
            <p:cNvPicPr/>
            <p:nvPr/>
          </p:nvPicPr>
          <p:blipFill>
            <a:blip r:embed="rId2"/>
            <a:stretch>
              <a:fillRect/>
            </a:stretch>
          </p:blipFill>
          <p:spPr>
            <a:xfrm>
              <a:off x="2262187" y="986155"/>
              <a:ext cx="7664450" cy="4885690"/>
            </a:xfrm>
            <a:prstGeom prst="rect">
              <a:avLst/>
            </a:prstGeom>
          </p:spPr>
        </p:pic>
        <p:sp>
          <p:nvSpPr>
            <p:cNvPr id="5" name="Rectángulo 4">
              <a:extLst>
                <a:ext uri="{FF2B5EF4-FFF2-40B4-BE49-F238E27FC236}">
                  <a16:creationId xmlns:a16="http://schemas.microsoft.com/office/drawing/2014/main" id="{E55AB62F-6C42-412E-9013-8F142A6CA782}"/>
                </a:ext>
              </a:extLst>
            </p:cNvPr>
            <p:cNvSpPr/>
            <p:nvPr/>
          </p:nvSpPr>
          <p:spPr>
            <a:xfrm>
              <a:off x="6742484" y="986155"/>
              <a:ext cx="1908175" cy="3975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PE"/>
            </a:p>
          </p:txBody>
        </p:sp>
      </p:grpSp>
      <p:sp>
        <p:nvSpPr>
          <p:cNvPr id="7" name="CuadroTexto 6">
            <a:extLst>
              <a:ext uri="{FF2B5EF4-FFF2-40B4-BE49-F238E27FC236}">
                <a16:creationId xmlns:a16="http://schemas.microsoft.com/office/drawing/2014/main" id="{34C5C81B-C42F-489A-B6D6-1BB3DDCC2854}"/>
              </a:ext>
            </a:extLst>
          </p:cNvPr>
          <p:cNvSpPr txBox="1"/>
          <p:nvPr/>
        </p:nvSpPr>
        <p:spPr>
          <a:xfrm flipH="1">
            <a:off x="2190930" y="404664"/>
            <a:ext cx="4474435" cy="461665"/>
          </a:xfrm>
          <a:prstGeom prst="rect">
            <a:avLst/>
          </a:prstGeom>
          <a:noFill/>
        </p:spPr>
        <p:txBody>
          <a:bodyPr wrap="square" rtlCol="0">
            <a:spAutoFit/>
          </a:bodyPr>
          <a:lstStyle/>
          <a:p>
            <a:r>
              <a:rPr lang="es-PE" b="1" dirty="0"/>
              <a:t>Plano de la Institución</a:t>
            </a:r>
          </a:p>
        </p:txBody>
      </p:sp>
      <p:sp>
        <p:nvSpPr>
          <p:cNvPr id="8" name="Elipse 7">
            <a:extLst>
              <a:ext uri="{FF2B5EF4-FFF2-40B4-BE49-F238E27FC236}">
                <a16:creationId xmlns:a16="http://schemas.microsoft.com/office/drawing/2014/main" id="{1C164FA3-3A41-4DD6-B67C-B0DF4076CD76}"/>
              </a:ext>
            </a:extLst>
          </p:cNvPr>
          <p:cNvSpPr/>
          <p:nvPr/>
        </p:nvSpPr>
        <p:spPr>
          <a:xfrm>
            <a:off x="3561069" y="5686370"/>
            <a:ext cx="864096" cy="302099"/>
          </a:xfrm>
          <a:prstGeom prst="ellipse">
            <a:avLst/>
          </a:prstGeom>
          <a:noFill/>
          <a:ln w="28575">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9" name="Flecha: a la derecha 8">
            <a:extLst>
              <a:ext uri="{FF2B5EF4-FFF2-40B4-BE49-F238E27FC236}">
                <a16:creationId xmlns:a16="http://schemas.microsoft.com/office/drawing/2014/main" id="{55FBADD1-B95E-44A7-932B-15E2C6D3D20A}"/>
              </a:ext>
            </a:extLst>
          </p:cNvPr>
          <p:cNvSpPr/>
          <p:nvPr/>
        </p:nvSpPr>
        <p:spPr>
          <a:xfrm rot="1332775">
            <a:off x="2054979" y="5298532"/>
            <a:ext cx="1604940" cy="27811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 name="Elipse 9">
            <a:extLst>
              <a:ext uri="{FF2B5EF4-FFF2-40B4-BE49-F238E27FC236}">
                <a16:creationId xmlns:a16="http://schemas.microsoft.com/office/drawing/2014/main" id="{78FED81B-E766-4903-A466-D2C6F62A4DF6}"/>
              </a:ext>
            </a:extLst>
          </p:cNvPr>
          <p:cNvSpPr/>
          <p:nvPr/>
        </p:nvSpPr>
        <p:spPr>
          <a:xfrm rot="5209918">
            <a:off x="6400189" y="5726115"/>
            <a:ext cx="1045557" cy="365540"/>
          </a:xfrm>
          <a:prstGeom prst="ellipse">
            <a:avLst/>
          </a:prstGeom>
          <a:noFill/>
          <a:ln w="28575">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1" name="Flecha: a la derecha 10">
            <a:extLst>
              <a:ext uri="{FF2B5EF4-FFF2-40B4-BE49-F238E27FC236}">
                <a16:creationId xmlns:a16="http://schemas.microsoft.com/office/drawing/2014/main" id="{57A7D209-2C48-43A9-9BFA-807FE334684C}"/>
              </a:ext>
            </a:extLst>
          </p:cNvPr>
          <p:cNvSpPr/>
          <p:nvPr/>
        </p:nvSpPr>
        <p:spPr>
          <a:xfrm rot="8328183">
            <a:off x="6896658" y="4970164"/>
            <a:ext cx="1604940" cy="27811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3638750243"/>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D0794BE1-80F9-4312-9655-A48A1F91AC47}"/>
              </a:ext>
            </a:extLst>
          </p:cNvPr>
          <p:cNvSpPr txBox="1"/>
          <p:nvPr/>
        </p:nvSpPr>
        <p:spPr>
          <a:xfrm>
            <a:off x="3156402" y="3320898"/>
            <a:ext cx="6086189" cy="2948179"/>
          </a:xfrm>
          <a:prstGeom prst="rect">
            <a:avLst/>
          </a:prstGeom>
          <a:noFill/>
        </p:spPr>
        <p:txBody>
          <a:bodyPr wrap="square">
            <a:spAutoFit/>
          </a:bodyPr>
          <a:lstStyle/>
          <a:p>
            <a:pPr marL="0" lvl="1">
              <a:lnSpc>
                <a:spcPct val="150000"/>
              </a:lnSpc>
            </a:pPr>
            <a:r>
              <a:rPr lang="es-ES" sz="1800" b="1" kern="1200" dirty="0">
                <a:effectLst/>
                <a:ea typeface="SimHei" panose="02010609060101010101" pitchFamily="49" charset="-122"/>
                <a:cs typeface="Arial" panose="020B0604020202020204" pitchFamily="34" charset="0"/>
              </a:rPr>
              <a:t>DIAGNÓSTICO DEL PROBLEMA</a:t>
            </a:r>
            <a:endParaRPr lang="es-PE" sz="1800" b="1" kern="1200" dirty="0">
              <a:effectLst/>
              <a:ea typeface="SimHei" panose="02010609060101010101" pitchFamily="49" charset="-122"/>
              <a:cs typeface="Times New Roman" panose="02020603050405020304" pitchFamily="18" charset="0"/>
            </a:endParaRPr>
          </a:p>
          <a:p>
            <a:pPr marL="171450" lvl="0" indent="-171450" algn="just">
              <a:lnSpc>
                <a:spcPct val="150000"/>
              </a:lnSpc>
              <a:buFont typeface="Arial" panose="020B0604020202020204" pitchFamily="34" charset="0"/>
              <a:buChar char="•"/>
            </a:pPr>
            <a:r>
              <a:rPr lang="es-ES" sz="1800" kern="1200" cap="all" dirty="0">
                <a:effectLst/>
                <a:ea typeface="SimHei" panose="02010609060101010101" pitchFamily="49" charset="-122"/>
                <a:cs typeface="Arial" panose="020B0604020202020204" pitchFamily="34" charset="0"/>
              </a:rPr>
              <a:t>Dependencia de Métodos Manuales</a:t>
            </a:r>
            <a:endParaRPr lang="es-PE" sz="1800" dirty="0">
              <a:ea typeface="SimHei" panose="02010609060101010101" pitchFamily="49" charset="-122"/>
              <a:cs typeface="Times New Roman" panose="02020603050405020304" pitchFamily="18" charset="0"/>
            </a:endParaRPr>
          </a:p>
          <a:p>
            <a:pPr marL="171450" lvl="0" indent="-171450" algn="just">
              <a:lnSpc>
                <a:spcPct val="150000"/>
              </a:lnSpc>
              <a:buFont typeface="Arial" panose="020B0604020202020204" pitchFamily="34" charset="0"/>
              <a:buChar char="•"/>
            </a:pPr>
            <a:r>
              <a:rPr lang="es-ES" sz="1800" kern="1200" cap="all" dirty="0">
                <a:effectLst/>
                <a:ea typeface="SimHei" panose="02010609060101010101" pitchFamily="49" charset="-122"/>
                <a:cs typeface="Arial" panose="020B0604020202020204" pitchFamily="34" charset="0"/>
              </a:rPr>
              <a:t>Riesgo de Errores y Pérdida de Información</a:t>
            </a:r>
          </a:p>
          <a:p>
            <a:pPr marL="171450" lvl="0" indent="-171450" algn="just">
              <a:lnSpc>
                <a:spcPct val="150000"/>
              </a:lnSpc>
              <a:buFont typeface="Arial" panose="020B0604020202020204" pitchFamily="34" charset="0"/>
              <a:buChar char="•"/>
            </a:pPr>
            <a:r>
              <a:rPr lang="es-ES" sz="1800" kern="1200" cap="all" dirty="0">
                <a:effectLst/>
                <a:ea typeface="SimHei" panose="02010609060101010101" pitchFamily="49" charset="-122"/>
                <a:cs typeface="Arial" panose="020B0604020202020204" pitchFamily="34" charset="0"/>
              </a:rPr>
              <a:t>Limitaciones en la Eficiencia y Escalabilidad</a:t>
            </a:r>
            <a:endParaRPr lang="es-PE" sz="1800" dirty="0">
              <a:ea typeface="SimHei" panose="02010609060101010101" pitchFamily="49" charset="-122"/>
              <a:cs typeface="Times New Roman" panose="02020603050405020304" pitchFamily="18" charset="0"/>
            </a:endParaRPr>
          </a:p>
          <a:p>
            <a:pPr marL="171450" lvl="0" indent="-171450" algn="just">
              <a:lnSpc>
                <a:spcPct val="150000"/>
              </a:lnSpc>
              <a:buFont typeface="Arial" panose="020B0604020202020204" pitchFamily="34" charset="0"/>
              <a:buChar char="•"/>
            </a:pPr>
            <a:r>
              <a:rPr lang="es-ES" sz="1800" kern="1200" cap="all" dirty="0">
                <a:effectLst/>
                <a:ea typeface="SimHei" panose="02010609060101010101" pitchFamily="49" charset="-122"/>
                <a:cs typeface="Arial" panose="020B0604020202020204" pitchFamily="34" charset="0"/>
              </a:rPr>
              <a:t>Falta de Centralización de la Información</a:t>
            </a:r>
            <a:endParaRPr lang="es-PE" sz="1800" dirty="0">
              <a:ea typeface="SimHei" panose="02010609060101010101" pitchFamily="49" charset="-122"/>
              <a:cs typeface="Times New Roman" panose="02020603050405020304" pitchFamily="18" charset="0"/>
            </a:endParaRPr>
          </a:p>
          <a:p>
            <a:pPr marL="171450" lvl="0" indent="-171450" algn="just">
              <a:lnSpc>
                <a:spcPct val="150000"/>
              </a:lnSpc>
              <a:buFont typeface="Arial" panose="020B0604020202020204" pitchFamily="34" charset="0"/>
              <a:buChar char="•"/>
            </a:pPr>
            <a:r>
              <a:rPr lang="es-ES" sz="1800" kern="1200" cap="all" dirty="0">
                <a:effectLst/>
                <a:ea typeface="SimHei" panose="02010609060101010101" pitchFamily="49" charset="-122"/>
                <a:cs typeface="Arial" panose="020B0604020202020204" pitchFamily="34" charset="0"/>
              </a:rPr>
              <a:t>Dificultad para Realizar Seguimiento</a:t>
            </a:r>
          </a:p>
          <a:p>
            <a:pPr marL="171450" lvl="0" indent="-171450" algn="just">
              <a:lnSpc>
                <a:spcPct val="150000"/>
              </a:lnSpc>
              <a:buFont typeface="Arial" panose="020B0604020202020204" pitchFamily="34" charset="0"/>
              <a:buChar char="•"/>
            </a:pPr>
            <a:r>
              <a:rPr lang="es-ES" sz="1800" kern="1200" cap="all" dirty="0">
                <a:effectLst/>
                <a:ea typeface="SimHei" panose="02010609060101010101" pitchFamily="49" charset="-122"/>
                <a:cs typeface="Arial" panose="020B0604020202020204" pitchFamily="34" charset="0"/>
              </a:rPr>
              <a:t>Riesgo de Pérdida de Datos</a:t>
            </a:r>
            <a:r>
              <a:rPr lang="es-ES" sz="1800" kern="1200" dirty="0">
                <a:effectLst/>
                <a:ea typeface="SimSun" panose="02010600030101010101" pitchFamily="2" charset="-122"/>
                <a:cs typeface="Times New Roman" panose="02020603050405020304" pitchFamily="18" charset="0"/>
              </a:rPr>
              <a:t> </a:t>
            </a:r>
            <a:endParaRPr lang="es-PE" sz="1800" kern="1200" dirty="0">
              <a:effectLst/>
              <a:ea typeface="SimSun" panose="02010600030101010101" pitchFamily="2" charset="-122"/>
              <a:cs typeface="Times New Roman" panose="02020603050405020304" pitchFamily="18" charset="0"/>
            </a:endParaRPr>
          </a:p>
        </p:txBody>
      </p:sp>
      <p:sp>
        <p:nvSpPr>
          <p:cNvPr id="12" name="Título 1">
            <a:extLst>
              <a:ext uri="{FF2B5EF4-FFF2-40B4-BE49-F238E27FC236}">
                <a16:creationId xmlns:a16="http://schemas.microsoft.com/office/drawing/2014/main" id="{E298AD80-5E03-49B5-860A-885361C33D2D}"/>
              </a:ext>
            </a:extLst>
          </p:cNvPr>
          <p:cNvSpPr txBox="1">
            <a:spLocks/>
          </p:cNvSpPr>
          <p:nvPr/>
        </p:nvSpPr>
        <p:spPr>
          <a:xfrm>
            <a:off x="2815796" y="543203"/>
            <a:ext cx="3629451" cy="508000"/>
          </a:xfrm>
          <a:prstGeom prst="rect">
            <a:avLst/>
          </a:prstGeom>
          <a:effectLst>
            <a:outerShdw blurRad="63500" sx="102000" sy="102000" algn="ctr" rotWithShape="0">
              <a:prstClr val="black">
                <a:alpha val="40000"/>
              </a:prstClr>
            </a:outerShdw>
          </a:effectLst>
        </p:spPr>
        <p:txBody>
          <a:bodyPr rtlCol="0">
            <a:prstTxWarp prst="textArchUp">
              <a:avLst/>
            </a:prstTxWarp>
            <a:normAutofit fontScale="97500"/>
          </a:bodyPr>
          <a:lstStyle>
            <a:lvl1pPr algn="l" defTabSz="1218987" rtl="0" eaLnBrk="1" latinLnBrk="0" hangingPunct="1">
              <a:lnSpc>
                <a:spcPct val="85000"/>
              </a:lnSpc>
              <a:spcBef>
                <a:spcPct val="0"/>
              </a:spcBef>
              <a:buNone/>
              <a:tabLst/>
              <a:defRPr sz="4400" kern="1200" cap="none" baseline="0">
                <a:solidFill>
                  <a:schemeClr val="tx1"/>
                </a:solidFill>
                <a:latin typeface="+mj-lt"/>
                <a:ea typeface="+mj-ea"/>
                <a:cs typeface="+mj-cs"/>
              </a:defRPr>
            </a:lvl1pPr>
          </a:lstStyle>
          <a:p>
            <a:r>
              <a:rPr lang="es-ES" sz="2000" dirty="0">
                <a:ln w="0"/>
                <a:solidFill>
                  <a:schemeClr val="accent1"/>
                </a:solidFill>
                <a:effectLst>
                  <a:outerShdw blurRad="38100" dist="25400" dir="5400000" algn="ctr" rotWithShape="0">
                    <a:srgbClr val="6E747A">
                      <a:alpha val="43000"/>
                    </a:srgbClr>
                  </a:outerShdw>
                </a:effectLst>
              </a:rPr>
              <a:t>SEGUIMIENTO</a:t>
            </a:r>
          </a:p>
        </p:txBody>
      </p:sp>
      <p:sp>
        <p:nvSpPr>
          <p:cNvPr id="13" name="Título 1">
            <a:extLst>
              <a:ext uri="{FF2B5EF4-FFF2-40B4-BE49-F238E27FC236}">
                <a16:creationId xmlns:a16="http://schemas.microsoft.com/office/drawing/2014/main" id="{86245873-D01B-4E07-9644-51671C5A4339}"/>
              </a:ext>
            </a:extLst>
          </p:cNvPr>
          <p:cNvSpPr txBox="1">
            <a:spLocks/>
          </p:cNvSpPr>
          <p:nvPr/>
        </p:nvSpPr>
        <p:spPr>
          <a:xfrm>
            <a:off x="8872463" y="2493472"/>
            <a:ext cx="3629451" cy="508000"/>
          </a:xfrm>
          <a:prstGeom prst="rect">
            <a:avLst/>
          </a:prstGeom>
        </p:spPr>
        <p:txBody>
          <a:bodyPr rtlCol="0">
            <a:prstTxWarp prst="textArchUp">
              <a:avLst/>
            </a:prstTxWarp>
            <a:normAutofit fontScale="97500"/>
          </a:bodyPr>
          <a:lstStyle>
            <a:lvl1pPr algn="l" defTabSz="1218987" rtl="0" eaLnBrk="1" latinLnBrk="0" hangingPunct="1">
              <a:lnSpc>
                <a:spcPct val="85000"/>
              </a:lnSpc>
              <a:spcBef>
                <a:spcPct val="0"/>
              </a:spcBef>
              <a:buNone/>
              <a:tabLst/>
              <a:defRPr sz="4400" kern="1200" cap="none" baseline="0">
                <a:solidFill>
                  <a:schemeClr val="tx1"/>
                </a:solidFill>
                <a:latin typeface="+mj-lt"/>
                <a:ea typeface="+mj-ea"/>
                <a:cs typeface="+mj-cs"/>
              </a:defRPr>
            </a:lvl1pPr>
          </a:lstStyle>
          <a:p>
            <a:r>
              <a:rPr lang="es-ES" sz="2000" dirty="0">
                <a:ln w="0"/>
                <a:solidFill>
                  <a:schemeClr val="accent1"/>
                </a:solidFill>
                <a:effectLst>
                  <a:outerShdw blurRad="38100" dist="25400" dir="5400000" algn="ctr" rotWithShape="0">
                    <a:srgbClr val="6E747A">
                      <a:alpha val="43000"/>
                    </a:srgbClr>
                  </a:outerShdw>
                </a:effectLst>
              </a:rPr>
              <a:t>CENTRALIZACIÓN</a:t>
            </a:r>
            <a:endParaRPr lang="es-ES" sz="2000" dirty="0">
              <a:solidFill>
                <a:schemeClr val="accent6"/>
              </a:solidFill>
            </a:endParaRPr>
          </a:p>
        </p:txBody>
      </p:sp>
      <p:sp>
        <p:nvSpPr>
          <p:cNvPr id="14" name="Título 1">
            <a:extLst>
              <a:ext uri="{FF2B5EF4-FFF2-40B4-BE49-F238E27FC236}">
                <a16:creationId xmlns:a16="http://schemas.microsoft.com/office/drawing/2014/main" id="{1A9BFBCB-891D-463F-9F8D-0FBAC436BCE2}"/>
              </a:ext>
            </a:extLst>
          </p:cNvPr>
          <p:cNvSpPr txBox="1">
            <a:spLocks/>
          </p:cNvSpPr>
          <p:nvPr/>
        </p:nvSpPr>
        <p:spPr>
          <a:xfrm>
            <a:off x="312365" y="2471347"/>
            <a:ext cx="3629451" cy="508000"/>
          </a:xfrm>
          <a:prstGeom prst="rect">
            <a:avLst/>
          </a:prstGeom>
        </p:spPr>
        <p:txBody>
          <a:bodyPr rtlCol="0">
            <a:prstTxWarp prst="textArchUp">
              <a:avLst/>
            </a:prstTxWarp>
            <a:normAutofit fontScale="97500"/>
          </a:bodyPr>
          <a:lstStyle>
            <a:lvl1pPr algn="l" defTabSz="1218987" rtl="0" eaLnBrk="1" latinLnBrk="0" hangingPunct="1">
              <a:lnSpc>
                <a:spcPct val="85000"/>
              </a:lnSpc>
              <a:spcBef>
                <a:spcPct val="0"/>
              </a:spcBef>
              <a:buNone/>
              <a:tabLst/>
              <a:defRPr sz="4400" kern="1200" cap="none" baseline="0">
                <a:solidFill>
                  <a:schemeClr val="tx1"/>
                </a:solidFill>
                <a:latin typeface="+mj-lt"/>
                <a:ea typeface="+mj-ea"/>
                <a:cs typeface="+mj-cs"/>
              </a:defRPr>
            </a:lvl1pPr>
          </a:lstStyle>
          <a:p>
            <a:r>
              <a:rPr lang="es-ES" sz="2000" dirty="0">
                <a:ln w="0"/>
                <a:solidFill>
                  <a:schemeClr val="accent1"/>
                </a:solidFill>
                <a:effectLst>
                  <a:outerShdw blurRad="38100" dist="25400" dir="5400000" algn="ctr" rotWithShape="0">
                    <a:srgbClr val="6E747A">
                      <a:alpha val="43000"/>
                    </a:srgbClr>
                  </a:outerShdw>
                </a:effectLst>
              </a:rPr>
              <a:t>EFICIENCIA</a:t>
            </a:r>
            <a:endParaRPr lang="es-ES" sz="2000" dirty="0">
              <a:solidFill>
                <a:schemeClr val="accent6"/>
              </a:solidFill>
            </a:endParaRPr>
          </a:p>
        </p:txBody>
      </p:sp>
      <p:pic>
        <p:nvPicPr>
          <p:cNvPr id="5" name="Imagen 4">
            <a:extLst>
              <a:ext uri="{FF2B5EF4-FFF2-40B4-BE49-F238E27FC236}">
                <a16:creationId xmlns:a16="http://schemas.microsoft.com/office/drawing/2014/main" id="{55719107-2211-4A8D-A637-BC654EED1F4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9970"/>
          <a:stretch/>
        </p:blipFill>
        <p:spPr>
          <a:xfrm>
            <a:off x="3584666" y="797203"/>
            <a:ext cx="5019492" cy="170813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Imagen 9">
            <a:extLst>
              <a:ext uri="{FF2B5EF4-FFF2-40B4-BE49-F238E27FC236}">
                <a16:creationId xmlns:a16="http://schemas.microsoft.com/office/drawing/2014/main" id="{0E708255-BC3B-4F3A-8DAC-833BEB205A7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506" b="29325"/>
          <a:stretch/>
        </p:blipFill>
        <p:spPr>
          <a:xfrm>
            <a:off x="9457126" y="2725347"/>
            <a:ext cx="2460123" cy="334987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Imagen 3">
            <a:extLst>
              <a:ext uri="{FF2B5EF4-FFF2-40B4-BE49-F238E27FC236}">
                <a16:creationId xmlns:a16="http://schemas.microsoft.com/office/drawing/2014/main" id="{450164AC-8083-4891-B155-7B00754BE82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750" b="22701"/>
          <a:stretch/>
        </p:blipFill>
        <p:spPr>
          <a:xfrm>
            <a:off x="499787" y="2742919"/>
            <a:ext cx="2378185" cy="36484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34720382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941DB3E-55EF-406C-8862-1F3E6C7BB3F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748" y="2852936"/>
            <a:ext cx="6527174" cy="32973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Imagen 3">
            <a:extLst>
              <a:ext uri="{FF2B5EF4-FFF2-40B4-BE49-F238E27FC236}">
                <a16:creationId xmlns:a16="http://schemas.microsoft.com/office/drawing/2014/main" id="{C00408E0-67B1-400A-880A-2E10FCF919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1099" b="17485"/>
          <a:stretch/>
        </p:blipFill>
        <p:spPr>
          <a:xfrm>
            <a:off x="8110636" y="476672"/>
            <a:ext cx="3096344" cy="32782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aphicFrame>
        <p:nvGraphicFramePr>
          <p:cNvPr id="6" name="Tabla 6">
            <a:extLst>
              <a:ext uri="{FF2B5EF4-FFF2-40B4-BE49-F238E27FC236}">
                <a16:creationId xmlns:a16="http://schemas.microsoft.com/office/drawing/2014/main" id="{1144C3D0-3985-4E11-A351-6D71086E717D}"/>
              </a:ext>
            </a:extLst>
          </p:cNvPr>
          <p:cNvGraphicFramePr>
            <a:graphicFrameLocks noGrp="1"/>
          </p:cNvGraphicFramePr>
          <p:nvPr>
            <p:extLst>
              <p:ext uri="{D42A27DB-BD31-4B8C-83A1-F6EECF244321}">
                <p14:modId xmlns:p14="http://schemas.microsoft.com/office/powerpoint/2010/main" val="1190438902"/>
              </p:ext>
            </p:extLst>
          </p:nvPr>
        </p:nvGraphicFramePr>
        <p:xfrm>
          <a:off x="7462564" y="4293096"/>
          <a:ext cx="4392488" cy="2460624"/>
        </p:xfrm>
        <a:graphic>
          <a:graphicData uri="http://schemas.openxmlformats.org/drawingml/2006/table">
            <a:tbl>
              <a:tblPr firstRow="1" bandRow="1">
                <a:tableStyleId>{0505E3EF-67EA-436B-97B2-0124C06EBD24}</a:tableStyleId>
              </a:tblPr>
              <a:tblGrid>
                <a:gridCol w="1656184">
                  <a:extLst>
                    <a:ext uri="{9D8B030D-6E8A-4147-A177-3AD203B41FA5}">
                      <a16:colId xmlns:a16="http://schemas.microsoft.com/office/drawing/2014/main" val="791076681"/>
                    </a:ext>
                  </a:extLst>
                </a:gridCol>
                <a:gridCol w="2736304">
                  <a:extLst>
                    <a:ext uri="{9D8B030D-6E8A-4147-A177-3AD203B41FA5}">
                      <a16:colId xmlns:a16="http://schemas.microsoft.com/office/drawing/2014/main" val="2867772922"/>
                    </a:ext>
                  </a:extLst>
                </a:gridCol>
              </a:tblGrid>
              <a:tr h="300384">
                <a:tc>
                  <a:txBody>
                    <a:bodyPr/>
                    <a:lstStyle/>
                    <a:p>
                      <a:r>
                        <a:rPr lang="es-PE" sz="1050" b="0" dirty="0">
                          <a:latin typeface="Arial" panose="020B0604020202020204" pitchFamily="34" charset="0"/>
                          <a:cs typeface="Arial" panose="020B0604020202020204" pitchFamily="34" charset="0"/>
                        </a:rPr>
                        <a:t>Nombre</a:t>
                      </a:r>
                    </a:p>
                  </a:txBody>
                  <a:tcPr/>
                </a:tc>
                <a:tc>
                  <a:txBody>
                    <a:bodyPr/>
                    <a:lstStyle/>
                    <a:p>
                      <a:r>
                        <a:rPr lang="es-PE" sz="1050" b="0" dirty="0">
                          <a:latin typeface="Arial" panose="020B0604020202020204" pitchFamily="34" charset="0"/>
                          <a:cs typeface="Arial" panose="020B0604020202020204" pitchFamily="34" charset="0"/>
                        </a:rPr>
                        <a:t>Biblioteca-P49G</a:t>
                      </a:r>
                    </a:p>
                  </a:txBody>
                  <a:tcPr/>
                </a:tc>
                <a:extLst>
                  <a:ext uri="{0D108BD9-81ED-4DB2-BD59-A6C34878D82A}">
                    <a16:rowId xmlns:a16="http://schemas.microsoft.com/office/drawing/2014/main" val="3292847461"/>
                  </a:ext>
                </a:extLst>
              </a:tr>
              <a:tr h="288032">
                <a:tc>
                  <a:txBody>
                    <a:bodyPr/>
                    <a:lstStyle/>
                    <a:p>
                      <a:r>
                        <a:rPr lang="es-PE" sz="1050" b="0" dirty="0">
                          <a:latin typeface="Arial" panose="020B0604020202020204" pitchFamily="34" charset="0"/>
                          <a:cs typeface="Arial" panose="020B0604020202020204" pitchFamily="34" charset="0"/>
                        </a:rPr>
                        <a:t>Tarjeta Madre</a:t>
                      </a:r>
                    </a:p>
                  </a:txBody>
                  <a:tcPr/>
                </a:tc>
                <a:tc>
                  <a:txBody>
                    <a:bodyPr/>
                    <a:lstStyle/>
                    <a:p>
                      <a:r>
                        <a:rPr lang="es-PE" sz="1050" b="0" dirty="0">
                          <a:latin typeface="Arial" panose="020B0604020202020204" pitchFamily="34" charset="0"/>
                          <a:cs typeface="Arial" panose="020B0604020202020204" pitchFamily="34" charset="0"/>
                        </a:rPr>
                        <a:t>PCCHIPS P49G</a:t>
                      </a:r>
                    </a:p>
                  </a:txBody>
                  <a:tcPr/>
                </a:tc>
                <a:extLst>
                  <a:ext uri="{0D108BD9-81ED-4DB2-BD59-A6C34878D82A}">
                    <a16:rowId xmlns:a16="http://schemas.microsoft.com/office/drawing/2014/main" val="2978592897"/>
                  </a:ext>
                </a:extLst>
              </a:tr>
              <a:tr h="288032">
                <a:tc>
                  <a:txBody>
                    <a:bodyPr/>
                    <a:lstStyle/>
                    <a:p>
                      <a:r>
                        <a:rPr lang="es-PE" sz="1050" b="0" dirty="0">
                          <a:latin typeface="Arial" panose="020B0604020202020204" pitchFamily="34" charset="0"/>
                          <a:cs typeface="Arial" panose="020B0604020202020204" pitchFamily="34" charset="0"/>
                        </a:rPr>
                        <a:t>Memoria</a:t>
                      </a:r>
                    </a:p>
                  </a:txBody>
                  <a:tcPr/>
                </a:tc>
                <a:tc>
                  <a:txBody>
                    <a:bodyPr/>
                    <a:lstStyle/>
                    <a:p>
                      <a:r>
                        <a:rPr lang="es-PE" sz="1050" b="0" dirty="0">
                          <a:latin typeface="Arial" panose="020B0604020202020204" pitchFamily="34" charset="0"/>
                          <a:cs typeface="Arial" panose="020B0604020202020204" pitchFamily="34" charset="0"/>
                        </a:rPr>
                        <a:t>2.0 GB</a:t>
                      </a:r>
                    </a:p>
                  </a:txBody>
                  <a:tcPr/>
                </a:tc>
                <a:extLst>
                  <a:ext uri="{0D108BD9-81ED-4DB2-BD59-A6C34878D82A}">
                    <a16:rowId xmlns:a16="http://schemas.microsoft.com/office/drawing/2014/main" val="1090733473"/>
                  </a:ext>
                </a:extLst>
              </a:tr>
              <a:tr h="412167">
                <a:tc>
                  <a:txBody>
                    <a:bodyPr/>
                    <a:lstStyle/>
                    <a:p>
                      <a:r>
                        <a:rPr lang="es-PE" sz="1050" b="0" dirty="0">
                          <a:latin typeface="Arial" panose="020B0604020202020204" pitchFamily="34" charset="0"/>
                          <a:cs typeface="Arial" panose="020B0604020202020204" pitchFamily="34" charset="0"/>
                        </a:rPr>
                        <a:t>Procesador</a:t>
                      </a:r>
                    </a:p>
                  </a:txBody>
                  <a:tcPr/>
                </a:tc>
                <a:tc>
                  <a:txBody>
                    <a:bodyPr/>
                    <a:lstStyle/>
                    <a:p>
                      <a:r>
                        <a:rPr lang="es-PE" sz="1050" b="0" dirty="0">
                          <a:latin typeface="Arial" panose="020B0604020202020204" pitchFamily="34" charset="0"/>
                          <a:cs typeface="Arial" panose="020B0604020202020204" pitchFamily="34" charset="0"/>
                        </a:rPr>
                        <a:t>Pentium(R) Dual-Core CPU E5700 @ 3.00GHz x 2</a:t>
                      </a:r>
                    </a:p>
                  </a:txBody>
                  <a:tcPr/>
                </a:tc>
                <a:extLst>
                  <a:ext uri="{0D108BD9-81ED-4DB2-BD59-A6C34878D82A}">
                    <a16:rowId xmlns:a16="http://schemas.microsoft.com/office/drawing/2014/main" val="2226195839"/>
                  </a:ext>
                </a:extLst>
              </a:tr>
              <a:tr h="307913">
                <a:tc>
                  <a:txBody>
                    <a:bodyPr/>
                    <a:lstStyle/>
                    <a:p>
                      <a:r>
                        <a:rPr lang="es-PE" sz="1050" b="0" dirty="0">
                          <a:latin typeface="Arial" panose="020B0604020202020204" pitchFamily="34" charset="0"/>
                          <a:cs typeface="Arial" panose="020B0604020202020204" pitchFamily="34" charset="0"/>
                        </a:rPr>
                        <a:t>Gráficos</a:t>
                      </a:r>
                    </a:p>
                  </a:txBody>
                  <a:tcPr/>
                </a:tc>
                <a:tc>
                  <a:txBody>
                    <a:bodyPr/>
                    <a:lstStyle/>
                    <a:p>
                      <a:r>
                        <a:rPr lang="es-PE" sz="1050" b="0" dirty="0">
                          <a:latin typeface="Arial" panose="020B0604020202020204" pitchFamily="34" charset="0"/>
                          <a:cs typeface="Arial" panose="020B0604020202020204" pitchFamily="34" charset="0"/>
                        </a:rPr>
                        <a:t>Intel® G41</a:t>
                      </a:r>
                    </a:p>
                  </a:txBody>
                  <a:tcPr/>
                </a:tc>
                <a:extLst>
                  <a:ext uri="{0D108BD9-81ED-4DB2-BD59-A6C34878D82A}">
                    <a16:rowId xmlns:a16="http://schemas.microsoft.com/office/drawing/2014/main" val="1747467704"/>
                  </a:ext>
                </a:extLst>
              </a:tr>
              <a:tr h="288032">
                <a:tc>
                  <a:txBody>
                    <a:bodyPr/>
                    <a:lstStyle/>
                    <a:p>
                      <a:r>
                        <a:rPr lang="es-PE" sz="1050" b="0" dirty="0">
                          <a:latin typeface="Arial" panose="020B0604020202020204" pitchFamily="34" charset="0"/>
                          <a:cs typeface="Arial" panose="020B0604020202020204" pitchFamily="34" charset="0"/>
                        </a:rPr>
                        <a:t>Capacidad del disco</a:t>
                      </a:r>
                    </a:p>
                  </a:txBody>
                  <a:tcPr/>
                </a:tc>
                <a:tc>
                  <a:txBody>
                    <a:bodyPr/>
                    <a:lstStyle/>
                    <a:p>
                      <a:r>
                        <a:rPr lang="es-PE" sz="1050" b="0" dirty="0">
                          <a:latin typeface="Arial" panose="020B0604020202020204" pitchFamily="34" charset="0"/>
                          <a:cs typeface="Arial" panose="020B0604020202020204" pitchFamily="34" charset="0"/>
                        </a:rPr>
                        <a:t>500.1 GB</a:t>
                      </a:r>
                    </a:p>
                  </a:txBody>
                  <a:tcPr/>
                </a:tc>
                <a:extLst>
                  <a:ext uri="{0D108BD9-81ED-4DB2-BD59-A6C34878D82A}">
                    <a16:rowId xmlns:a16="http://schemas.microsoft.com/office/drawing/2014/main" val="4231954938"/>
                  </a:ext>
                </a:extLst>
              </a:tr>
              <a:tr h="288032">
                <a:tc>
                  <a:txBody>
                    <a:bodyPr/>
                    <a:lstStyle/>
                    <a:p>
                      <a:r>
                        <a:rPr lang="es-PE" sz="1050" b="0" dirty="0">
                          <a:latin typeface="Arial" panose="020B0604020202020204" pitchFamily="34" charset="0"/>
                          <a:cs typeface="Arial" panose="020B0604020202020204" pitchFamily="34" charset="0"/>
                        </a:rPr>
                        <a:t>Nombre del SO</a:t>
                      </a:r>
                    </a:p>
                  </a:txBody>
                  <a:tcPr/>
                </a:tc>
                <a:tc>
                  <a:txBody>
                    <a:bodyPr/>
                    <a:lstStyle/>
                    <a:p>
                      <a:r>
                        <a:rPr lang="es-PE" sz="1050" b="0" dirty="0" err="1">
                          <a:latin typeface="Arial" panose="020B0604020202020204" pitchFamily="34" charset="0"/>
                          <a:cs typeface="Arial" panose="020B0604020202020204" pitchFamily="34" charset="0"/>
                        </a:rPr>
                        <a:t>Zorin</a:t>
                      </a:r>
                      <a:r>
                        <a:rPr lang="es-PE" sz="1050" b="0" dirty="0">
                          <a:latin typeface="Arial" panose="020B0604020202020204" pitchFamily="34" charset="0"/>
                          <a:cs typeface="Arial" panose="020B0604020202020204" pitchFamily="34" charset="0"/>
                        </a:rPr>
                        <a:t> OS 17 Core</a:t>
                      </a:r>
                    </a:p>
                  </a:txBody>
                  <a:tcPr/>
                </a:tc>
                <a:extLst>
                  <a:ext uri="{0D108BD9-81ED-4DB2-BD59-A6C34878D82A}">
                    <a16:rowId xmlns:a16="http://schemas.microsoft.com/office/drawing/2014/main" val="1577492139"/>
                  </a:ext>
                </a:extLst>
              </a:tr>
              <a:tr h="288032">
                <a:tc>
                  <a:txBody>
                    <a:bodyPr/>
                    <a:lstStyle/>
                    <a:p>
                      <a:r>
                        <a:rPr lang="es-PE" sz="1050" b="0" dirty="0">
                          <a:latin typeface="Arial" panose="020B0604020202020204" pitchFamily="34" charset="0"/>
                          <a:cs typeface="Arial" panose="020B0604020202020204" pitchFamily="34" charset="0"/>
                        </a:rPr>
                        <a:t>Tipo de SO</a:t>
                      </a:r>
                    </a:p>
                  </a:txBody>
                  <a:tcPr/>
                </a:tc>
                <a:tc>
                  <a:txBody>
                    <a:bodyPr/>
                    <a:lstStyle/>
                    <a:p>
                      <a:r>
                        <a:rPr lang="es-PE" sz="1050" b="0" dirty="0">
                          <a:latin typeface="Arial" panose="020B0604020202020204" pitchFamily="34" charset="0"/>
                          <a:cs typeface="Arial" panose="020B0604020202020204" pitchFamily="34" charset="0"/>
                        </a:rPr>
                        <a:t>64 bits</a:t>
                      </a:r>
                    </a:p>
                  </a:txBody>
                  <a:tcPr/>
                </a:tc>
                <a:extLst>
                  <a:ext uri="{0D108BD9-81ED-4DB2-BD59-A6C34878D82A}">
                    <a16:rowId xmlns:a16="http://schemas.microsoft.com/office/drawing/2014/main" val="731668690"/>
                  </a:ext>
                </a:extLst>
              </a:tr>
            </a:tbl>
          </a:graphicData>
        </a:graphic>
      </p:graphicFrame>
      <p:cxnSp>
        <p:nvCxnSpPr>
          <p:cNvPr id="11" name="Conector: curvado 10">
            <a:extLst>
              <a:ext uri="{FF2B5EF4-FFF2-40B4-BE49-F238E27FC236}">
                <a16:creationId xmlns:a16="http://schemas.microsoft.com/office/drawing/2014/main" id="{676CA4B3-432C-4AC4-B21B-99F3499719AA}"/>
              </a:ext>
            </a:extLst>
          </p:cNvPr>
          <p:cNvCxnSpPr>
            <a:cxnSpLocks/>
          </p:cNvCxnSpPr>
          <p:nvPr/>
        </p:nvCxnSpPr>
        <p:spPr>
          <a:xfrm flipV="1">
            <a:off x="5744822" y="2348880"/>
            <a:ext cx="2221798" cy="1675118"/>
          </a:xfrm>
          <a:prstGeom prst="curved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551F2811-022C-4F29-B241-EED466C434CB}"/>
              </a:ext>
            </a:extLst>
          </p:cNvPr>
          <p:cNvCxnSpPr/>
          <p:nvPr/>
        </p:nvCxnSpPr>
        <p:spPr>
          <a:xfrm>
            <a:off x="9910836" y="3140968"/>
            <a:ext cx="0" cy="11521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Imagen 18">
            <a:extLst>
              <a:ext uri="{FF2B5EF4-FFF2-40B4-BE49-F238E27FC236}">
                <a16:creationId xmlns:a16="http://schemas.microsoft.com/office/drawing/2014/main" id="{887181E7-0F43-40BE-B05A-DD4061528D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0137" y="673762"/>
            <a:ext cx="1675118" cy="167511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22" name="Conector: curvado 21">
            <a:extLst>
              <a:ext uri="{FF2B5EF4-FFF2-40B4-BE49-F238E27FC236}">
                <a16:creationId xmlns:a16="http://schemas.microsoft.com/office/drawing/2014/main" id="{023C7190-EB12-4647-B9D2-F553CBF3C11E}"/>
              </a:ext>
            </a:extLst>
          </p:cNvPr>
          <p:cNvCxnSpPr>
            <a:cxnSpLocks/>
          </p:cNvCxnSpPr>
          <p:nvPr/>
        </p:nvCxnSpPr>
        <p:spPr>
          <a:xfrm rot="16200000" flipV="1">
            <a:off x="4078190" y="2348881"/>
            <a:ext cx="1224136" cy="1224134"/>
          </a:xfrm>
          <a:prstGeom prst="curved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575667"/>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D0794BE1-80F9-4312-9655-A48A1F91AC47}"/>
              </a:ext>
            </a:extLst>
          </p:cNvPr>
          <p:cNvSpPr txBox="1"/>
          <p:nvPr/>
        </p:nvSpPr>
        <p:spPr>
          <a:xfrm>
            <a:off x="765820" y="924949"/>
            <a:ext cx="7128792" cy="5009833"/>
          </a:xfrm>
          <a:prstGeom prst="rect">
            <a:avLst/>
          </a:prstGeom>
          <a:noFill/>
        </p:spPr>
        <p:txBody>
          <a:bodyPr wrap="square">
            <a:spAutoFit/>
          </a:bodyPr>
          <a:lstStyle/>
          <a:p>
            <a:pPr algn="ctr">
              <a:lnSpc>
                <a:spcPct val="150000"/>
              </a:lnSpc>
            </a:pPr>
            <a:r>
              <a:rPr lang="es-ES" sz="2400" b="1" kern="1200" dirty="0">
                <a:effectLst/>
                <a:ea typeface="SimSun" panose="02010600030101010101" pitchFamily="2" charset="-122"/>
                <a:cs typeface="Arial" panose="020B0604020202020204" pitchFamily="34" charset="0"/>
              </a:rPr>
              <a:t>OBJETIVO GENERAL</a:t>
            </a:r>
          </a:p>
          <a:p>
            <a:pPr algn="ctr">
              <a:lnSpc>
                <a:spcPct val="150000"/>
              </a:lnSpc>
            </a:pPr>
            <a:endParaRPr lang="es-ES" kern="1200" dirty="0">
              <a:effectLst/>
              <a:latin typeface="Arial" panose="020B0604020202020204" pitchFamily="34" charset="0"/>
              <a:ea typeface="SimSun" panose="02010600030101010101" pitchFamily="2" charset="-122"/>
              <a:cs typeface="Arial" panose="020B0604020202020204" pitchFamily="34" charset="0"/>
            </a:endParaRPr>
          </a:p>
          <a:p>
            <a:pPr algn="just">
              <a:lnSpc>
                <a:spcPct val="150000"/>
              </a:lnSpc>
            </a:pPr>
            <a:r>
              <a:rPr lang="es-ES" kern="1200" dirty="0">
                <a:effectLst/>
                <a:latin typeface="Arial" panose="020B0604020202020204" pitchFamily="34" charset="0"/>
                <a:ea typeface="SimSun" panose="02010600030101010101" pitchFamily="2" charset="-122"/>
                <a:cs typeface="Arial" panose="020B0604020202020204" pitchFamily="34" charset="0"/>
              </a:rPr>
              <a:t>Desarrollar una interfaz gráfica funcional y eficiente para la gestión de la biblioteca de la institución Educativa Ricardo Flórez Gutiérrez, que permita mejorar la organización y accesibilidad de la colección de libros y laminas, así como facilitar la administración de préstamos y devoluciones.</a:t>
            </a:r>
          </a:p>
          <a:p>
            <a:pPr algn="just">
              <a:lnSpc>
                <a:spcPct val="150000"/>
              </a:lnSpc>
            </a:pPr>
            <a:r>
              <a:rPr lang="es-ES" dirty="0">
                <a:latin typeface="Arial" panose="020B0604020202020204" pitchFamily="34" charset="0"/>
                <a:ea typeface="SimSun" panose="02010600030101010101" pitchFamily="2" charset="-122"/>
                <a:cs typeface="Arial" panose="020B0604020202020204" pitchFamily="34" charset="0"/>
              </a:rPr>
              <a:t>Y especifico</a:t>
            </a:r>
            <a:endParaRPr lang="es-PE" kern="1200" dirty="0">
              <a:effectLst/>
              <a:latin typeface="Arial" panose="020B0604020202020204" pitchFamily="34" charset="0"/>
              <a:ea typeface="SimSun" panose="02010600030101010101" pitchFamily="2" charset="-122"/>
              <a:cs typeface="Arial" panose="020B0604020202020204" pitchFamily="34" charset="0"/>
            </a:endParaRPr>
          </a:p>
        </p:txBody>
      </p:sp>
      <p:pic>
        <p:nvPicPr>
          <p:cNvPr id="5" name="Imagen 4">
            <a:extLst>
              <a:ext uri="{FF2B5EF4-FFF2-40B4-BE49-F238E27FC236}">
                <a16:creationId xmlns:a16="http://schemas.microsoft.com/office/drawing/2014/main" id="{0387CCFD-69A2-40CE-A6F5-F910770EE6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70676" y="2122869"/>
            <a:ext cx="3284984" cy="32849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030984589"/>
      </p:ext>
    </p:extLst>
  </p:cSld>
  <p:clrMapOvr>
    <a:masterClrMapping/>
  </p:clrMapOvr>
  <p:transition spd="slow">
    <p:wipe/>
  </p:transition>
</p:sld>
</file>

<file path=ppt/theme/theme1.xml><?xml version="1.0" encoding="utf-8"?>
<a:theme xmlns:a="http://schemas.openxmlformats.org/drawingml/2006/main" name="Libros 16 × 9">
  <a:themeElements>
    <a:clrScheme name="Verde azulado">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orde con banda">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17779" dir="5400000" rotWithShape="0">
              <a:srgbClr val="000000">
                <a:alpha val="4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extLst>
    <a:ext uri="{05A4C25C-085E-4340-85A3-A5531E510DB2}">
      <thm15:themeFamily xmlns:thm15="http://schemas.microsoft.com/office/thememl/2012/main" name="Office_9412025_TF02787940_TF02787940.potx" id="{E4867741-AB88-422F-8BCA-FDD508E2AD3F}" vid="{39C8C42B-A481-4D65-818A-E436C803BC0B}"/>
    </a:ext>
  </a:extLst>
</a:theme>
</file>

<file path=ppt/theme/theme2.xml><?xml version="1.0" encoding="utf-8"?>
<a:theme xmlns:a="http://schemas.openxmlformats.org/drawingml/2006/main" name="Tema de Office">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ppt/theme/theme3.xml><?xml version="1.0" encoding="utf-8"?>
<a:theme xmlns:a="http://schemas.openxmlformats.org/drawingml/2006/main" name="Tema de Office">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1345039</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The bookstacks present on most slides  make this a good choice for students, teachers, reading enthusiasts, and others in education. This presentation template contains multiple slide layouts in widescreen format (16x9) and includes a sample table and chart that you can easily  modify.</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2011-11-26T00:00:00+00:00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AssetExpire xmlns="4873beb7-5857-4685-be1f-d57550cc96cc">2029-05-12T07:00:00+00:00</AssetExpire>
    <DSATActionTaken xmlns="4873beb7-5857-4685-be1f-d57550cc96cc" xsi:nil="true"/>
    <CSXSubmissionMarket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TP102787939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694216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LocMarketGroupTiers2 xmlns="4873beb7-5857-4685-be1f-d57550cc96cc" xsi:nil="true"/>
  </documentManagement>
</p:properties>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BBB5C329-08A6-4E5E-AEF1-A97828C874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301D382-32B0-43EE-932C-28906AF37617}">
  <ds:schemaRefs>
    <ds:schemaRef ds:uri="http://schemas.microsoft.com/office/2006/metadata/properties"/>
    <ds:schemaRef ds:uri="http://schemas.microsoft.com/office/infopath/2007/PartnerControls"/>
    <ds:schemaRef ds:uri="4873beb7-5857-4685-be1f-d57550cc96cc"/>
  </ds:schemaRefs>
</ds:datastoreItem>
</file>

<file path=customXml/itemProps3.xml><?xml version="1.0" encoding="utf-8"?>
<ds:datastoreItem xmlns:ds="http://schemas.openxmlformats.org/officeDocument/2006/customXml" ds:itemID="{E1B558C7-619B-49BE-9097-7FCBDADD4EC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Template>
  <TotalTime>787</TotalTime>
  <Words>1179</Words>
  <Application>Microsoft Office PowerPoint</Application>
  <PresentationFormat>Personalizado</PresentationFormat>
  <Paragraphs>182</Paragraphs>
  <Slides>33</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33</vt:i4>
      </vt:variant>
    </vt:vector>
  </HeadingPairs>
  <TitlesOfParts>
    <vt:vector size="37" baseType="lpstr">
      <vt:lpstr>Arial</vt:lpstr>
      <vt:lpstr>Century Gothic</vt:lpstr>
      <vt:lpstr>Wingdings</vt:lpstr>
      <vt:lpstr>Libros 16 × 9</vt:lpstr>
      <vt:lpstr>Presentación de Practicas Preprofesionales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ELECCIÓN DE TECNOLOGIAS</vt:lpstr>
      <vt:lpstr>Presentación de PowerPoint</vt:lpstr>
      <vt:lpstr>DIAGRAMA DE CASOS DE USO</vt:lpstr>
      <vt:lpstr>Presentación de PowerPoint</vt:lpstr>
      <vt:lpstr>CASO DE USO  Préstamo del libro por el docente</vt:lpstr>
      <vt:lpstr>DIAGRAMA DE CLASES</vt:lpstr>
      <vt:lpstr>DIAGRAMA DE CLASES</vt:lpstr>
      <vt:lpstr>SECCION DE DATOS</vt:lpstr>
      <vt:lpstr>SECCION PROFESOR</vt:lpstr>
      <vt:lpstr>SECCION INVENTARIO</vt:lpstr>
      <vt:lpstr>SECCION ALUMNO</vt:lpstr>
      <vt:lpstr>DIAGRAMA DE SECUENCIA  Préstamo del libro por el docente</vt:lpstr>
      <vt:lpstr>DIAGRAMA ENTIDAD RELACIÓN</vt:lpstr>
      <vt:lpstr>DISEÑO DE LA INTERFAZ DEL MENU</vt:lpstr>
      <vt:lpstr>DISEÑO DE LA INTERFAZ DEL PROFESOR</vt:lpstr>
      <vt:lpstr>DISEÑO DE LA INTERFAZ DEL PEDIDO DEL PROFESOR</vt:lpstr>
      <vt:lpstr>DISEÑO DE LA INTERFAZ DEL ALUMNO</vt:lpstr>
      <vt:lpstr>DISEÑO DE LA INTERFAZ DEL PEDIDO DEL ALUMNO</vt:lpstr>
      <vt:lpstr>DISEÑO DE LA INTERFAZ DEL INVENTARIO</vt:lpstr>
      <vt:lpstr>Presentación de PowerPoint</vt:lpstr>
      <vt:lpstr>Presentación de PowerPoint</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Practicas Preprofesionales</dc:title>
  <dc:creator>Pedro Manuel Andamayo Quito</dc:creator>
  <cp:lastModifiedBy>Pedro Manuel Andamayo Quito</cp:lastModifiedBy>
  <cp:revision>49</cp:revision>
  <dcterms:created xsi:type="dcterms:W3CDTF">2024-04-15T18:07:45Z</dcterms:created>
  <dcterms:modified xsi:type="dcterms:W3CDTF">2024-04-24T03:51:31Z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